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8" r:id="rId3"/>
    <p:sldId id="293" r:id="rId4"/>
    <p:sldId id="300" r:id="rId5"/>
    <p:sldId id="299" r:id="rId6"/>
    <p:sldId id="301" r:id="rId7"/>
    <p:sldId id="290" r:id="rId8"/>
    <p:sldId id="307" r:id="rId9"/>
    <p:sldId id="308" r:id="rId10"/>
    <p:sldId id="303" r:id="rId11"/>
    <p:sldId id="291" r:id="rId12"/>
    <p:sldId id="296" r:id="rId13"/>
    <p:sldId id="309" r:id="rId14"/>
    <p:sldId id="311" r:id="rId15"/>
    <p:sldId id="316" r:id="rId16"/>
    <p:sldId id="314" r:id="rId17"/>
    <p:sldId id="294" r:id="rId18"/>
    <p:sldId id="344" r:id="rId19"/>
    <p:sldId id="289" r:id="rId20"/>
    <p:sldId id="325" r:id="rId21"/>
    <p:sldId id="341" r:id="rId22"/>
    <p:sldId id="326" r:id="rId23"/>
    <p:sldId id="329" r:id="rId24"/>
    <p:sldId id="331" r:id="rId25"/>
    <p:sldId id="343" r:id="rId26"/>
    <p:sldId id="333" r:id="rId27"/>
    <p:sldId id="336" r:id="rId28"/>
    <p:sldId id="330" r:id="rId29"/>
    <p:sldId id="332" r:id="rId30"/>
    <p:sldId id="335" r:id="rId31"/>
    <p:sldId id="319" r:id="rId32"/>
    <p:sldId id="320" r:id="rId33"/>
    <p:sldId id="339" r:id="rId34"/>
    <p:sldId id="340" r:id="rId35"/>
    <p:sldId id="364" r:id="rId36"/>
    <p:sldId id="365" r:id="rId37"/>
    <p:sldId id="368" r:id="rId38"/>
    <p:sldId id="363" r:id="rId39"/>
    <p:sldId id="366" r:id="rId40"/>
    <p:sldId id="322" r:id="rId41"/>
    <p:sldId id="324" r:id="rId42"/>
    <p:sldId id="323" r:id="rId43"/>
    <p:sldId id="345" r:id="rId44"/>
    <p:sldId id="353" r:id="rId45"/>
    <p:sldId id="352" r:id="rId46"/>
    <p:sldId id="356" r:id="rId47"/>
    <p:sldId id="346" r:id="rId48"/>
    <p:sldId id="350" r:id="rId49"/>
    <p:sldId id="349" r:id="rId50"/>
    <p:sldId id="347" r:id="rId51"/>
    <p:sldId id="348" r:id="rId52"/>
    <p:sldId id="351" r:id="rId53"/>
    <p:sldId id="354" r:id="rId54"/>
    <p:sldId id="355" r:id="rId55"/>
    <p:sldId id="358" r:id="rId56"/>
    <p:sldId id="359" r:id="rId57"/>
    <p:sldId id="360" r:id="rId58"/>
    <p:sldId id="361" r:id="rId59"/>
    <p:sldId id="362" r:id="rId60"/>
    <p:sldId id="369" r:id="rId61"/>
    <p:sldId id="370" r:id="rId62"/>
    <p:sldId id="371" r:id="rId63"/>
    <p:sldId id="372" r:id="rId64"/>
    <p:sldId id="342" r:id="rId65"/>
    <p:sldId id="373" r:id="rId66"/>
    <p:sldId id="374" r:id="rId67"/>
    <p:sldId id="375" r:id="rId68"/>
    <p:sldId id="376" r:id="rId69"/>
  </p:sldIdLst>
  <p:sldSz cx="12192000" cy="6858000"/>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150B40"/>
    <a:srgbClr val="FF66FF"/>
    <a:srgbClr val="C55A11"/>
    <a:srgbClr val="0C0F15"/>
    <a:srgbClr val="FFF2CC"/>
    <a:srgbClr val="FFFF99"/>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2736" autoAdjust="0"/>
  </p:normalViewPr>
  <p:slideViewPr>
    <p:cSldViewPr snapToGrid="0">
      <p:cViewPr varScale="1">
        <p:scale>
          <a:sx n="99" d="100"/>
          <a:sy n="99" d="100"/>
        </p:scale>
        <p:origin x="9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FB9D0-E642-430E-ACCB-ECB573D5210F}" type="datetimeFigureOut">
              <a:rPr lang="en-US" smtClean="0"/>
              <a:t>8/25/2023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21E4C-24C5-451B-BCDF-8850DEC7143D}" type="slidenum">
              <a:rPr lang="en-US" smtClean="0"/>
              <a:t>‹#›</a:t>
            </a:fld>
            <a:endParaRPr lang="en-US"/>
          </a:p>
        </p:txBody>
      </p:sp>
    </p:spTree>
    <p:extLst>
      <p:ext uri="{BB962C8B-B14F-4D97-AF65-F5344CB8AC3E}">
        <p14:creationId xmlns:p14="http://schemas.microsoft.com/office/powerpoint/2010/main" val="399288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19</a:t>
            </a:fld>
            <a:endParaRPr lang="en-US"/>
          </a:p>
        </p:txBody>
      </p:sp>
    </p:spTree>
    <p:extLst>
      <p:ext uri="{BB962C8B-B14F-4D97-AF65-F5344CB8AC3E}">
        <p14:creationId xmlns:p14="http://schemas.microsoft.com/office/powerpoint/2010/main" val="1324676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60</a:t>
            </a:fld>
            <a:endParaRPr lang="en-US"/>
          </a:p>
        </p:txBody>
      </p:sp>
    </p:spTree>
    <p:extLst>
      <p:ext uri="{BB962C8B-B14F-4D97-AF65-F5344CB8AC3E}">
        <p14:creationId xmlns:p14="http://schemas.microsoft.com/office/powerpoint/2010/main" val="1591017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61</a:t>
            </a:fld>
            <a:endParaRPr lang="en-US"/>
          </a:p>
        </p:txBody>
      </p:sp>
    </p:spTree>
    <p:extLst>
      <p:ext uri="{BB962C8B-B14F-4D97-AF65-F5344CB8AC3E}">
        <p14:creationId xmlns:p14="http://schemas.microsoft.com/office/powerpoint/2010/main" val="123583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62</a:t>
            </a:fld>
            <a:endParaRPr lang="en-US"/>
          </a:p>
        </p:txBody>
      </p:sp>
    </p:spTree>
    <p:extLst>
      <p:ext uri="{BB962C8B-B14F-4D97-AF65-F5344CB8AC3E}">
        <p14:creationId xmlns:p14="http://schemas.microsoft.com/office/powerpoint/2010/main" val="436971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63</a:t>
            </a:fld>
            <a:endParaRPr lang="en-US"/>
          </a:p>
        </p:txBody>
      </p:sp>
    </p:spTree>
    <p:extLst>
      <p:ext uri="{BB962C8B-B14F-4D97-AF65-F5344CB8AC3E}">
        <p14:creationId xmlns:p14="http://schemas.microsoft.com/office/powerpoint/2010/main" val="4100328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52</a:t>
            </a:fld>
            <a:endParaRPr lang="en-US"/>
          </a:p>
        </p:txBody>
      </p:sp>
    </p:spTree>
    <p:extLst>
      <p:ext uri="{BB962C8B-B14F-4D97-AF65-F5344CB8AC3E}">
        <p14:creationId xmlns:p14="http://schemas.microsoft.com/office/powerpoint/2010/main" val="3061048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53</a:t>
            </a:fld>
            <a:endParaRPr lang="en-US"/>
          </a:p>
        </p:txBody>
      </p:sp>
    </p:spTree>
    <p:extLst>
      <p:ext uri="{BB962C8B-B14F-4D97-AF65-F5344CB8AC3E}">
        <p14:creationId xmlns:p14="http://schemas.microsoft.com/office/powerpoint/2010/main" val="355587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54</a:t>
            </a:fld>
            <a:endParaRPr lang="en-US"/>
          </a:p>
        </p:txBody>
      </p:sp>
    </p:spTree>
    <p:extLst>
      <p:ext uri="{BB962C8B-B14F-4D97-AF65-F5344CB8AC3E}">
        <p14:creationId xmlns:p14="http://schemas.microsoft.com/office/powerpoint/2010/main" val="107041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55</a:t>
            </a:fld>
            <a:endParaRPr lang="en-US"/>
          </a:p>
        </p:txBody>
      </p:sp>
    </p:spTree>
    <p:extLst>
      <p:ext uri="{BB962C8B-B14F-4D97-AF65-F5344CB8AC3E}">
        <p14:creationId xmlns:p14="http://schemas.microsoft.com/office/powerpoint/2010/main" val="317075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56</a:t>
            </a:fld>
            <a:endParaRPr lang="en-US"/>
          </a:p>
        </p:txBody>
      </p:sp>
    </p:spTree>
    <p:extLst>
      <p:ext uri="{BB962C8B-B14F-4D97-AF65-F5344CB8AC3E}">
        <p14:creationId xmlns:p14="http://schemas.microsoft.com/office/powerpoint/2010/main" val="2832126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57</a:t>
            </a:fld>
            <a:endParaRPr lang="en-US"/>
          </a:p>
        </p:txBody>
      </p:sp>
    </p:spTree>
    <p:extLst>
      <p:ext uri="{BB962C8B-B14F-4D97-AF65-F5344CB8AC3E}">
        <p14:creationId xmlns:p14="http://schemas.microsoft.com/office/powerpoint/2010/main" val="216668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58</a:t>
            </a:fld>
            <a:endParaRPr lang="en-US"/>
          </a:p>
        </p:txBody>
      </p:sp>
    </p:spTree>
    <p:extLst>
      <p:ext uri="{BB962C8B-B14F-4D97-AF65-F5344CB8AC3E}">
        <p14:creationId xmlns:p14="http://schemas.microsoft.com/office/powerpoint/2010/main" val="153629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59</a:t>
            </a:fld>
            <a:endParaRPr lang="en-US"/>
          </a:p>
        </p:txBody>
      </p:sp>
    </p:spTree>
    <p:extLst>
      <p:ext uri="{BB962C8B-B14F-4D97-AF65-F5344CB8AC3E}">
        <p14:creationId xmlns:p14="http://schemas.microsoft.com/office/powerpoint/2010/main" val="1954676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A802-7B85-7EB8-C7DC-7658F8BD0278}"/>
              </a:ext>
            </a:extLst>
          </p:cNvPr>
          <p:cNvSpPr>
            <a:spLocks noGrp="1"/>
          </p:cNvSpPr>
          <p:nvPr>
            <p:ph type="ctrTitle"/>
          </p:nvPr>
        </p:nvSpPr>
        <p:spPr>
          <a:xfrm>
            <a:off x="1524000" y="1122363"/>
            <a:ext cx="9144000" cy="2387600"/>
          </a:xfrm>
        </p:spPr>
        <p:txBody>
          <a:bodyPr anchor="b"/>
          <a:lstStyle>
            <a:lvl1pPr algn="ctr">
              <a:defRPr sz="6000">
                <a:latin typeface="Impact" panose="020B080603090205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94F25B33-B22D-03B1-FA9E-A5D97E2FEFC9}"/>
              </a:ext>
            </a:extLst>
          </p:cNvPr>
          <p:cNvSpPr>
            <a:spLocks noGrp="1"/>
          </p:cNvSpPr>
          <p:nvPr>
            <p:ph type="subTitle" idx="1"/>
          </p:nvPr>
        </p:nvSpPr>
        <p:spPr>
          <a:xfrm>
            <a:off x="1524000" y="3602038"/>
            <a:ext cx="9144000" cy="1655762"/>
          </a:xfrm>
        </p:spPr>
        <p:txBody>
          <a:bodyPr/>
          <a:lstStyle>
            <a:lvl1pPr marL="0" indent="0" algn="ctr">
              <a:buNone/>
              <a:defRPr sz="2400">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C6111-FB2D-C0EE-5105-6FBE15B0DF1D}"/>
              </a:ext>
            </a:extLst>
          </p:cNvPr>
          <p:cNvSpPr>
            <a:spLocks noGrp="1"/>
          </p:cNvSpPr>
          <p:nvPr>
            <p:ph type="dt" sz="half" idx="10"/>
          </p:nvPr>
        </p:nvSpPr>
        <p:spPr/>
        <p:txBody>
          <a:bodyPr/>
          <a:lstStyle>
            <a:lvl1pPr>
              <a:defRPr>
                <a:latin typeface="Impact" panose="020B0806030902050204" pitchFamily="34" charset="0"/>
              </a:defRPr>
            </a:lvl1pPr>
          </a:lstStyle>
          <a:p>
            <a:fld id="{C87F14AD-D836-415A-917E-74AB5015882A}" type="datetimeFigureOut">
              <a:rPr lang="en-US" smtClean="0"/>
              <a:pPr/>
              <a:t>8/25/2023</a:t>
            </a:fld>
            <a:endParaRPr lang="en-US"/>
          </a:p>
        </p:txBody>
      </p:sp>
      <p:sp>
        <p:nvSpPr>
          <p:cNvPr id="5" name="Footer Placeholder 4">
            <a:extLst>
              <a:ext uri="{FF2B5EF4-FFF2-40B4-BE49-F238E27FC236}">
                <a16:creationId xmlns:a16="http://schemas.microsoft.com/office/drawing/2014/main" id="{8D770EC2-49A1-6937-DEA0-3731D845A38E}"/>
              </a:ext>
            </a:extLst>
          </p:cNvPr>
          <p:cNvSpPr>
            <a:spLocks noGrp="1"/>
          </p:cNvSpPr>
          <p:nvPr>
            <p:ph type="ftr" sz="quarter" idx="11"/>
          </p:nvPr>
        </p:nvSpPr>
        <p:spPr/>
        <p:txBody>
          <a:bodyPr/>
          <a:lstStyle>
            <a:lvl1pPr>
              <a:defRPr>
                <a:latin typeface="Impact" panose="020B0806030902050204" pitchFamily="34" charset="0"/>
              </a:defRPr>
            </a:lvl1pPr>
          </a:lstStyle>
          <a:p>
            <a:endParaRPr lang="en-US"/>
          </a:p>
        </p:txBody>
      </p:sp>
      <p:sp>
        <p:nvSpPr>
          <p:cNvPr id="6" name="Slide Number Placeholder 5">
            <a:extLst>
              <a:ext uri="{FF2B5EF4-FFF2-40B4-BE49-F238E27FC236}">
                <a16:creationId xmlns:a16="http://schemas.microsoft.com/office/drawing/2014/main" id="{4DB0D66E-9F3F-F9A5-694F-A7E3664AB005}"/>
              </a:ext>
            </a:extLst>
          </p:cNvPr>
          <p:cNvSpPr>
            <a:spLocks noGrp="1"/>
          </p:cNvSpPr>
          <p:nvPr>
            <p:ph type="sldNum" sz="quarter" idx="12"/>
          </p:nvPr>
        </p:nvSpPr>
        <p:spPr/>
        <p:txBody>
          <a:bodyPr/>
          <a:lstStyle>
            <a:lvl1pPr>
              <a:defRPr>
                <a:latin typeface="Impact" panose="020B0806030902050204" pitchFamily="34" charset="0"/>
              </a:defRPr>
            </a:lvl1pPr>
          </a:lstStyle>
          <a:p>
            <a:fld id="{BEBA4369-EA59-4746-9333-EA3155A29707}" type="slidenum">
              <a:rPr lang="en-US" smtClean="0"/>
              <a:pPr/>
              <a:t>‹#›</a:t>
            </a:fld>
            <a:endParaRPr lang="en-US"/>
          </a:p>
        </p:txBody>
      </p:sp>
    </p:spTree>
    <p:extLst>
      <p:ext uri="{BB962C8B-B14F-4D97-AF65-F5344CB8AC3E}">
        <p14:creationId xmlns:p14="http://schemas.microsoft.com/office/powerpoint/2010/main" val="191051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1F70-E1AE-E16B-2CDD-D8189485B1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4E2ED9-826E-DED1-E350-F71817C398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950C3-8923-8DC0-B96A-C5B1C0525304}"/>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5" name="Footer Placeholder 4">
            <a:extLst>
              <a:ext uri="{FF2B5EF4-FFF2-40B4-BE49-F238E27FC236}">
                <a16:creationId xmlns:a16="http://schemas.microsoft.com/office/drawing/2014/main" id="{D3D77B48-3B5D-8D7E-13E8-0BBC3470A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A957C-55B4-E84A-174C-4FE85D8649FB}"/>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87636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99EA5-B0A7-909F-BF8B-11EA5DF05D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A88DAA-6A79-5D5C-EE2B-BE559DF38A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834BA-F180-B5DF-73C7-E8C7DE753209}"/>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5" name="Footer Placeholder 4">
            <a:extLst>
              <a:ext uri="{FF2B5EF4-FFF2-40B4-BE49-F238E27FC236}">
                <a16:creationId xmlns:a16="http://schemas.microsoft.com/office/drawing/2014/main" id="{8BDDC31E-1509-26C9-A3E6-DDD5CAF72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B1916-3E28-B5F2-73D1-659D2A7ED3E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615202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EF41-AA43-ED9C-4C80-1FA7525B1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A17A1-6FCF-984E-53C1-6439BDE7E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CED56-93EC-3D51-C16E-73C4DDDA62A6}"/>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5" name="Footer Placeholder 4">
            <a:extLst>
              <a:ext uri="{FF2B5EF4-FFF2-40B4-BE49-F238E27FC236}">
                <a16:creationId xmlns:a16="http://schemas.microsoft.com/office/drawing/2014/main" id="{6D87684B-E8D9-ABB3-726E-D85E7EAFF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76219-0604-89DE-26F1-215A2018272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1629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474D-4F0B-1E07-33EA-46510EA687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C5B5F-3DA2-7B83-62CA-234617792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2FD4F8-CC91-D1DB-7D58-3DD9D8EB426C}"/>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5" name="Footer Placeholder 4">
            <a:extLst>
              <a:ext uri="{FF2B5EF4-FFF2-40B4-BE49-F238E27FC236}">
                <a16:creationId xmlns:a16="http://schemas.microsoft.com/office/drawing/2014/main" id="{E36AF5B9-5754-5553-EC55-7858A801E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7764D-7D10-97EF-9A7D-08B0BC459875}"/>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009009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31B3-7508-1298-6FC0-9A5264001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F850C-EFFE-9FA2-1BF6-5B306EB2E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F0581C-F800-DF6B-EDC0-C29DE487FC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4DE70-5328-12EA-1B3E-363F90956C00}"/>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6" name="Footer Placeholder 5">
            <a:extLst>
              <a:ext uri="{FF2B5EF4-FFF2-40B4-BE49-F238E27FC236}">
                <a16:creationId xmlns:a16="http://schemas.microsoft.com/office/drawing/2014/main" id="{4BC94436-9676-208D-6782-717F5D5249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1D4710-8133-2D5C-6814-FF712272BDA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30038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230A-D9B5-738E-479C-7E7DE1AA5B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161B52-D675-1E5D-0E38-DBADC9BF7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B0E5CA-2B9B-1574-094B-72322FF91E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836C79-37A6-A721-D083-32F21C4D7F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BDF3FD-B3F5-8236-3F4D-D6919FDCC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DA17B2-A987-D063-83B0-A79116CFEC90}"/>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8" name="Footer Placeholder 7">
            <a:extLst>
              <a:ext uri="{FF2B5EF4-FFF2-40B4-BE49-F238E27FC236}">
                <a16:creationId xmlns:a16="http://schemas.microsoft.com/office/drawing/2014/main" id="{7DF1C46C-A9C6-4516-4911-419D1CDAA6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D883E-6323-8ED7-66C4-4708CD69C6C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4012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8B7D3-5448-963A-5DD0-44A03CDD49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7DD16F-33EE-67DD-AF3D-AF51107E66F3}"/>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4" name="Footer Placeholder 3">
            <a:extLst>
              <a:ext uri="{FF2B5EF4-FFF2-40B4-BE49-F238E27FC236}">
                <a16:creationId xmlns:a16="http://schemas.microsoft.com/office/drawing/2014/main" id="{1496E6BB-A60C-09D2-9E81-78AD2A95A2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A617C-B9CC-5252-CD1B-B27082AED48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527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B75A8-04C2-FDCF-0D49-9B064FF96717}"/>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3" name="Footer Placeholder 2">
            <a:extLst>
              <a:ext uri="{FF2B5EF4-FFF2-40B4-BE49-F238E27FC236}">
                <a16:creationId xmlns:a16="http://schemas.microsoft.com/office/drawing/2014/main" id="{52614812-72C1-22EB-EAD1-42910900E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BF513A-D84A-3A60-FA52-6CEFB8666B8E}"/>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95825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C24F-EFBF-9F2A-8BD0-807C7FC14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9BA4D4-A296-6B43-16A5-CA7A110D6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4DD88-20B3-CA73-B7C6-93963F231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56BC92-5F0D-BCFD-B103-BA68C88B0F1E}"/>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6" name="Footer Placeholder 5">
            <a:extLst>
              <a:ext uri="{FF2B5EF4-FFF2-40B4-BE49-F238E27FC236}">
                <a16:creationId xmlns:a16="http://schemas.microsoft.com/office/drawing/2014/main" id="{C8200429-C8A8-A69C-C9C6-60297ABC1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AFFCD-FB1B-4E7A-D0DF-7B5DB350108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52556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A7FE-B428-4459-71BD-0F916B563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A66A7A-F504-25C5-5A6E-D9456B2B0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CE6346-0BAE-84A3-0630-495C49BFD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2F173-F798-5071-CE39-D04A29CA5520}"/>
              </a:ext>
            </a:extLst>
          </p:cNvPr>
          <p:cNvSpPr>
            <a:spLocks noGrp="1"/>
          </p:cNvSpPr>
          <p:nvPr>
            <p:ph type="dt" sz="half" idx="10"/>
          </p:nvPr>
        </p:nvSpPr>
        <p:spPr/>
        <p:txBody>
          <a:bodyPr/>
          <a:lstStyle/>
          <a:p>
            <a:fld id="{C87F14AD-D836-415A-917E-74AB5015882A}" type="datetimeFigureOut">
              <a:rPr lang="en-US" smtClean="0"/>
              <a:t>8/25/2023</a:t>
            </a:fld>
            <a:endParaRPr lang="en-US"/>
          </a:p>
        </p:txBody>
      </p:sp>
      <p:sp>
        <p:nvSpPr>
          <p:cNvPr id="6" name="Footer Placeholder 5">
            <a:extLst>
              <a:ext uri="{FF2B5EF4-FFF2-40B4-BE49-F238E27FC236}">
                <a16:creationId xmlns:a16="http://schemas.microsoft.com/office/drawing/2014/main" id="{C4EE6CAE-222A-37B1-F5A7-2299E4BC58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2BC3D-755D-B4AC-4DC5-5D977BA3291D}"/>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24918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BFF76-7D32-DA7B-91FB-4D9338BFF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7C8691D-C43B-AB27-FE10-3123FDE4E4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E092-324D-1828-2D03-C1176A8EF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F14AD-D836-415A-917E-74AB5015882A}" type="datetimeFigureOut">
              <a:rPr lang="en-US" smtClean="0"/>
              <a:t>8/25/2023</a:t>
            </a:fld>
            <a:endParaRPr lang="en-US"/>
          </a:p>
        </p:txBody>
      </p:sp>
      <p:sp>
        <p:nvSpPr>
          <p:cNvPr id="5" name="Footer Placeholder 4">
            <a:extLst>
              <a:ext uri="{FF2B5EF4-FFF2-40B4-BE49-F238E27FC236}">
                <a16:creationId xmlns:a16="http://schemas.microsoft.com/office/drawing/2014/main" id="{D4B987AD-F336-11FD-56EA-D810AB07F6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4FE6C-09A2-A6FC-72CD-5CE7036C3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A4369-EA59-4746-9333-EA3155A29707}" type="slidenum">
              <a:rPr lang="en-US" smtClean="0"/>
              <a:t>‹#›</a:t>
            </a:fld>
            <a:endParaRPr lang="en-US"/>
          </a:p>
        </p:txBody>
      </p:sp>
    </p:spTree>
    <p:extLst>
      <p:ext uri="{BB962C8B-B14F-4D97-AF65-F5344CB8AC3E}">
        <p14:creationId xmlns:p14="http://schemas.microsoft.com/office/powerpoint/2010/main" val="3859686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ova Con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ova Con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ova Con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www.elconfidencial.com/tecnologia/2019-11-11/acusan-apple-tarjeta-sexismo-discriminacion_2331420/"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s://www.science.org/doi/epdf/10.1126/science.aax2342" TargetMode="External"/><Relationship Id="rId4" Type="http://schemas.openxmlformats.org/officeDocument/2006/relationships/hyperlink" Target="https://www.wsj.com/articles/new-york-regulator-probes-unitedhealth-algorithm-for-racial-bias-11572087601"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mailto:r.m.gonzales.martinez@rug.n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round a table&#10;&#10;Description automatically generated">
            <a:extLst>
              <a:ext uri="{FF2B5EF4-FFF2-40B4-BE49-F238E27FC236}">
                <a16:creationId xmlns:a16="http://schemas.microsoft.com/office/drawing/2014/main" id="{D2098212-5032-35C8-7C3E-7847688E68DA}"/>
              </a:ext>
            </a:extLst>
          </p:cNvPr>
          <p:cNvPicPr>
            <a:picLocks noChangeAspect="1"/>
          </p:cNvPicPr>
          <p:nvPr/>
        </p:nvPicPr>
        <p:blipFill rotWithShape="1">
          <a:blip r:embed="rId2">
            <a:extLst>
              <a:ext uri="{28A0092B-C50C-407E-A947-70E740481C1C}">
                <a14:useLocalDpi xmlns:a14="http://schemas.microsoft.com/office/drawing/2010/main" val="0"/>
              </a:ext>
            </a:extLst>
          </a:blip>
          <a:srcRect t="2907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9DB0A9-291C-C850-3353-CBC2A2388CD7}"/>
              </a:ext>
            </a:extLst>
          </p:cNvPr>
          <p:cNvSpPr>
            <a:spLocks noGrp="1"/>
          </p:cNvSpPr>
          <p:nvPr>
            <p:ph type="ctrTitle"/>
          </p:nvPr>
        </p:nvSpPr>
        <p:spPr>
          <a:xfrm>
            <a:off x="7531610" y="365125"/>
            <a:ext cx="3822189" cy="1899912"/>
          </a:xfrm>
        </p:spPr>
        <p:txBody>
          <a:bodyPr vert="horz" lIns="91440" tIns="45720" rIns="91440" bIns="45720" rtlCol="0" anchor="ctr">
            <a:normAutofit/>
          </a:bodyPr>
          <a:lstStyle/>
          <a:p>
            <a:pPr algn="l"/>
            <a:r>
              <a:rPr lang="en-US" sz="3100" b="1" dirty="0" err="1">
                <a:latin typeface="+mj-lt"/>
              </a:rPr>
              <a:t>Aplicaciones</a:t>
            </a:r>
            <a:r>
              <a:rPr lang="en-US" sz="3100" b="1" dirty="0">
                <a:latin typeface="+mj-lt"/>
              </a:rPr>
              <a:t> de </a:t>
            </a:r>
            <a:r>
              <a:rPr lang="en-US" sz="3100" b="1" dirty="0" err="1">
                <a:latin typeface="+mj-lt"/>
              </a:rPr>
              <a:t>Inteligencia</a:t>
            </a:r>
            <a:r>
              <a:rPr lang="en-US" sz="3100" b="1" dirty="0">
                <a:latin typeface="+mj-lt"/>
              </a:rPr>
              <a:t> Artificial </a:t>
            </a:r>
            <a:r>
              <a:rPr lang="en-US" sz="3100" b="1" dirty="0" err="1">
                <a:latin typeface="+mj-lt"/>
              </a:rPr>
              <a:t>en</a:t>
            </a:r>
            <a:r>
              <a:rPr lang="en-US" sz="3100" b="1" dirty="0">
                <a:latin typeface="+mj-lt"/>
              </a:rPr>
              <a:t> Economía y </a:t>
            </a:r>
            <a:r>
              <a:rPr lang="en-US" sz="3100" b="1" dirty="0" err="1">
                <a:latin typeface="+mj-lt"/>
              </a:rPr>
              <a:t>Finanzas</a:t>
            </a:r>
            <a:endParaRPr lang="en-US" sz="3100" b="1" dirty="0">
              <a:latin typeface="+mj-lt"/>
            </a:endParaRPr>
          </a:p>
        </p:txBody>
      </p:sp>
      <p:sp>
        <p:nvSpPr>
          <p:cNvPr id="3" name="Subtitle 2">
            <a:extLst>
              <a:ext uri="{FF2B5EF4-FFF2-40B4-BE49-F238E27FC236}">
                <a16:creationId xmlns:a16="http://schemas.microsoft.com/office/drawing/2014/main" id="{FDA6126E-41DB-E43E-58ED-F762C15E6D4E}"/>
              </a:ext>
            </a:extLst>
          </p:cNvPr>
          <p:cNvSpPr>
            <a:spLocks noGrp="1"/>
          </p:cNvSpPr>
          <p:nvPr>
            <p:ph type="subTitle" idx="1"/>
          </p:nvPr>
        </p:nvSpPr>
        <p:spPr>
          <a:xfrm>
            <a:off x="8193974" y="2434201"/>
            <a:ext cx="3586348" cy="3742762"/>
          </a:xfrm>
        </p:spPr>
        <p:txBody>
          <a:bodyPr vert="horz" lIns="91440" tIns="45720" rIns="91440" bIns="45720" rtlCol="0">
            <a:normAutofit/>
          </a:bodyPr>
          <a:lstStyle/>
          <a:p>
            <a:pPr algn="r"/>
            <a:r>
              <a:rPr lang="en-US" sz="2000" b="1" dirty="0">
                <a:latin typeface="+mn-lt"/>
              </a:rPr>
              <a:t>Rolando M. Gonzales Martinez</a:t>
            </a:r>
          </a:p>
          <a:p>
            <a:pPr algn="r"/>
            <a:r>
              <a:rPr lang="en-US" sz="2000" dirty="0">
                <a:latin typeface="+mn-lt"/>
              </a:rPr>
              <a:t>Royal Netherlands Academy of Art and Sciences</a:t>
            </a:r>
          </a:p>
          <a:p>
            <a:pPr algn="r"/>
            <a:r>
              <a:rPr lang="en-US" sz="2000" dirty="0">
                <a:latin typeface="+mn-lt"/>
              </a:rPr>
              <a:t>University of Groningen</a:t>
            </a:r>
          </a:p>
          <a:p>
            <a:pPr algn="r"/>
            <a:r>
              <a:rPr lang="en-US" sz="2000" dirty="0">
                <a:latin typeface="+mn-lt"/>
              </a:rPr>
              <a:t>The Netherlands</a:t>
            </a:r>
          </a:p>
        </p:txBody>
      </p:sp>
      <p:pic>
        <p:nvPicPr>
          <p:cNvPr id="6" name="Picture 5" descr="A logo with black text&#10;&#10;Description automatically generated">
            <a:extLst>
              <a:ext uri="{FF2B5EF4-FFF2-40B4-BE49-F238E27FC236}">
                <a16:creationId xmlns:a16="http://schemas.microsoft.com/office/drawing/2014/main" id="{9FA574DA-AD3B-69F5-F9FF-F88E001F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153" y="4559102"/>
            <a:ext cx="3268484" cy="1225681"/>
          </a:xfrm>
          <a:prstGeom prst="rect">
            <a:avLst/>
          </a:prstGeom>
        </p:spPr>
      </p:pic>
    </p:spTree>
    <p:extLst>
      <p:ext uri="{BB962C8B-B14F-4D97-AF65-F5344CB8AC3E}">
        <p14:creationId xmlns:p14="http://schemas.microsoft.com/office/powerpoint/2010/main" val="10311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0718A727-48C5-0DCB-4B69-16CC47B500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30" r="9090" b="695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92A87-91D9-224D-9D2F-46BD3358FD70}"/>
              </a:ext>
            </a:extLst>
          </p:cNvPr>
          <p:cNvSpPr>
            <a:spLocks noGrp="1"/>
          </p:cNvSpPr>
          <p:nvPr>
            <p:ph type="title"/>
          </p:nvPr>
        </p:nvSpPr>
        <p:spPr>
          <a:xfrm>
            <a:off x="371094" y="1161288"/>
            <a:ext cx="3438144" cy="1124712"/>
          </a:xfrm>
        </p:spPr>
        <p:txBody>
          <a:bodyPr anchor="b">
            <a:normAutofit/>
          </a:bodyPr>
          <a:lstStyle/>
          <a:p>
            <a:r>
              <a:rPr lang="es-BO" sz="3200" dirty="0">
                <a:solidFill>
                  <a:srgbClr val="C55A11"/>
                </a:solidFill>
              </a:rPr>
              <a:t>Algoritmos y modelos</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E169539-4C22-06DC-BBD8-37EE2D72AF9D}"/>
              </a:ext>
            </a:extLst>
          </p:cNvPr>
          <p:cNvSpPr>
            <a:spLocks noGrp="1"/>
          </p:cNvSpPr>
          <p:nvPr>
            <p:ph idx="1"/>
          </p:nvPr>
        </p:nvSpPr>
        <p:spPr>
          <a:xfrm>
            <a:off x="371094" y="2718054"/>
            <a:ext cx="4383786" cy="3207258"/>
          </a:xfrm>
        </p:spPr>
        <p:txBody>
          <a:bodyPr anchor="t">
            <a:noAutofit/>
          </a:bodyPr>
          <a:lstStyle/>
          <a:p>
            <a:pPr marL="0" indent="0">
              <a:buNone/>
            </a:pPr>
            <a:r>
              <a:rPr lang="es-ES" sz="1600" dirty="0">
                <a:solidFill>
                  <a:schemeClr val="bg1"/>
                </a:solidFill>
              </a:rPr>
              <a:t>En el contexto de ML:</a:t>
            </a:r>
          </a:p>
          <a:p>
            <a:pPr marL="0" indent="0">
              <a:buNone/>
            </a:pPr>
            <a:r>
              <a:rPr lang="es-ES" sz="1600" dirty="0">
                <a:solidFill>
                  <a:srgbClr val="C55A11"/>
                </a:solidFill>
              </a:rPr>
              <a:t>Modelo:</a:t>
            </a:r>
            <a:r>
              <a:rPr lang="es-ES" sz="1600" dirty="0">
                <a:solidFill>
                  <a:schemeClr val="bg1"/>
                </a:solidFill>
              </a:rPr>
              <a:t> representación resultante que se ajusta a los datos y que se utiliza para hacer predicciones o tomar decisiones. </a:t>
            </a:r>
          </a:p>
          <a:p>
            <a:pPr marL="0" indent="0">
              <a:buNone/>
            </a:pPr>
            <a:r>
              <a:rPr lang="es-ES" sz="1600" dirty="0">
                <a:solidFill>
                  <a:srgbClr val="C55A11"/>
                </a:solidFill>
              </a:rPr>
              <a:t>Algoritmo:</a:t>
            </a:r>
            <a:r>
              <a:rPr lang="es-ES" sz="1600" dirty="0">
                <a:solidFill>
                  <a:schemeClr val="bg1"/>
                </a:solidFill>
              </a:rPr>
              <a:t> instrucciones que guía cómo se ajustan los parámetros de un modelo durante el proceso de entrenamiento.</a:t>
            </a:r>
          </a:p>
          <a:p>
            <a:pPr marL="0" indent="0">
              <a:lnSpc>
                <a:spcPct val="100000"/>
              </a:lnSpc>
              <a:spcBef>
                <a:spcPts val="0"/>
              </a:spcBef>
              <a:buNone/>
            </a:pPr>
            <a:endParaRPr lang="es-ES" sz="1600" dirty="0">
              <a:solidFill>
                <a:schemeClr val="bg1"/>
              </a:solidFill>
            </a:endParaRPr>
          </a:p>
          <a:p>
            <a:pPr marL="0" indent="0">
              <a:lnSpc>
                <a:spcPct val="100000"/>
              </a:lnSpc>
              <a:spcBef>
                <a:spcPts val="0"/>
              </a:spcBef>
              <a:buNone/>
            </a:pPr>
            <a:r>
              <a:rPr lang="es-ES" sz="1600" dirty="0">
                <a:solidFill>
                  <a:schemeClr val="bg1"/>
                </a:solidFill>
              </a:rPr>
              <a:t>En el proceso de aprendizaje automático, primero se selecciona un algoritmo apropiado para el tipo de problema que se está abordando (supervisado, no supervisado, etc.). Luego, este algoritmo se utiliza para entrenar un modelo específico, ajustando sus parámetros para que el modelo pueda realizar la tarea deseada en datos nuevos.</a:t>
            </a:r>
            <a:endParaRPr lang="es-BO" sz="1600" dirty="0">
              <a:solidFill>
                <a:schemeClr val="bg1"/>
              </a:solidFill>
            </a:endParaRPr>
          </a:p>
          <a:p>
            <a:pPr marL="0" indent="0">
              <a:buNone/>
            </a:pPr>
            <a:endParaRPr lang="es-ES" sz="1600" dirty="0">
              <a:solidFill>
                <a:schemeClr val="bg1"/>
              </a:solidFill>
            </a:endParaRPr>
          </a:p>
          <a:p>
            <a:pPr marL="0" indent="0">
              <a:buNone/>
            </a:pPr>
            <a:endParaRPr lang="es-ES" sz="1600" dirty="0">
              <a:solidFill>
                <a:schemeClr val="bg1"/>
              </a:solidFill>
            </a:endParaRPr>
          </a:p>
        </p:txBody>
      </p:sp>
    </p:spTree>
    <p:extLst>
      <p:ext uri="{BB962C8B-B14F-4D97-AF65-F5344CB8AC3E}">
        <p14:creationId xmlns:p14="http://schemas.microsoft.com/office/powerpoint/2010/main" val="3929239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9A98359-0D05-530A-6D34-BFC41EF5A1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41" r="9089" b="333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917E81-1D25-397A-CC23-8D3975B94578}"/>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s-ES" sz="4800" dirty="0">
                <a:solidFill>
                  <a:schemeClr val="bg1"/>
                </a:solidFill>
                <a:latin typeface="+mj-lt"/>
              </a:rPr>
              <a:t>¿Cuál es la diferencia entre machine </a:t>
            </a:r>
            <a:r>
              <a:rPr lang="es-ES" sz="4800" dirty="0" err="1">
                <a:solidFill>
                  <a:schemeClr val="bg1"/>
                </a:solidFill>
                <a:latin typeface="+mj-lt"/>
              </a:rPr>
              <a:t>learning</a:t>
            </a:r>
            <a:r>
              <a:rPr lang="es-ES" sz="4800" dirty="0">
                <a:solidFill>
                  <a:schemeClr val="bg1"/>
                </a:solidFill>
                <a:latin typeface="+mj-lt"/>
              </a:rPr>
              <a:t> y econometría?</a:t>
            </a:r>
            <a:endParaRPr lang="es-BO" sz="4800" dirty="0">
              <a:solidFill>
                <a:schemeClr val="bg1"/>
              </a:solidFill>
              <a:latin typeface="+mj-lt"/>
            </a:endParaRP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333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solidFill>
                  <a:srgbClr val="7030A0"/>
                </a:solidFill>
              </a:rPr>
              <a:t>Econometría</a:t>
            </a:r>
            <a:r>
              <a:rPr lang="es-BO" dirty="0"/>
              <a:t> y machine </a:t>
            </a:r>
            <a:r>
              <a:rPr lang="es-BO" dirty="0" err="1"/>
              <a:t>learning</a:t>
            </a:r>
            <a:endParaRPr lang="es-BO"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2FECF-6FBE-FA75-8578-9B58FAE75AA7}"/>
                  </a:ext>
                </a:extLst>
              </p:cNvPr>
              <p:cNvSpPr txBox="1"/>
              <p:nvPr/>
            </p:nvSpPr>
            <p:spPr>
              <a:xfrm>
                <a:off x="1561297" y="4896975"/>
                <a:ext cx="9305624" cy="490199"/>
              </a:xfrm>
              <a:prstGeom prst="rect">
                <a:avLst/>
              </a:prstGeom>
              <a:noFill/>
            </p:spPr>
            <p:txBody>
              <a:bodyPr wrap="square">
                <a:spAutoFit/>
              </a:bodyPr>
              <a:lstStyle/>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2400" b="0" i="0" dirty="0" smtClean="0">
                          <a:solidFill>
                            <a:srgbClr val="FF0000"/>
                          </a:solidFill>
                          <a:latin typeface="Cambria Math" panose="02040503050406030204" pitchFamily="18" charset="0"/>
                          <a:ea typeface="Cambria Math" panose="02040503050406030204" pitchFamily="18" charset="0"/>
                        </a:rPr>
                        <m:t>salario</m:t>
                      </m:r>
                      <m:r>
                        <a:rPr lang="es-ES" sz="2400" i="0" dirty="0" smtClean="0">
                          <a:solidFill>
                            <a:srgbClr val="FF0000"/>
                          </a:solidFill>
                          <a:latin typeface="Cambria Math" panose="02040503050406030204" pitchFamily="18" charset="0"/>
                        </a:rPr>
                        <m:t>=</m:t>
                      </m:r>
                      <m:sSub>
                        <m:sSubPr>
                          <m:ctrlPr>
                            <a:rPr lang="en-US" sz="2400" i="1" dirty="0">
                              <a:solidFill>
                                <a:srgbClr val="FF0000"/>
                              </a:solidFill>
                              <a:latin typeface="Cambria Math" panose="02040503050406030204" pitchFamily="18" charset="0"/>
                            </a:rPr>
                          </m:ctrlPr>
                        </m:sSubPr>
                        <m:e>
                          <m:r>
                            <m:rPr>
                              <m:sty m:val="p"/>
                            </m:rPr>
                            <a:rPr lang="el-GR" sz="2400" i="1" dirty="0">
                              <a:solidFill>
                                <a:srgbClr val="FF0000"/>
                              </a:solidFill>
                              <a:latin typeface="Cambria Math" panose="02040503050406030204" pitchFamily="18" charset="0"/>
                              <a:ea typeface="Cambria Math" panose="02040503050406030204" pitchFamily="18" charset="0"/>
                            </a:rPr>
                            <m:t>θ</m:t>
                          </m:r>
                        </m:e>
                        <m:sub>
                          <m:r>
                            <a:rPr lang="en-US" sz="2400" b="0" i="1" dirty="0" smtClean="0">
                              <a:solidFill>
                                <a:srgbClr val="FF0000"/>
                              </a:solidFill>
                              <a:latin typeface="Cambria Math" panose="02040503050406030204" pitchFamily="18" charset="0"/>
                            </a:rPr>
                            <m:t>0</m:t>
                          </m:r>
                        </m:sub>
                      </m:sSub>
                      <m:r>
                        <a:rPr lang="en-US" sz="2400" b="0" i="1" dirty="0" smtClean="0">
                          <a:solidFill>
                            <a:srgbClr val="FF0000"/>
                          </a:solidFill>
                          <a:latin typeface="Cambria Math" panose="02040503050406030204" pitchFamily="18" charset="0"/>
                        </a:rPr>
                        <m:t>+</m:t>
                      </m:r>
                      <m:sSub>
                        <m:sSubPr>
                          <m:ctrlPr>
                            <a:rPr lang="en-US" sz="2400" i="1" dirty="0">
                              <a:solidFill>
                                <a:srgbClr val="FF0000"/>
                              </a:solidFill>
                              <a:latin typeface="Cambria Math" panose="02040503050406030204" pitchFamily="18" charset="0"/>
                            </a:rPr>
                          </m:ctrlPr>
                        </m:sSubPr>
                        <m:e>
                          <m:r>
                            <m:rPr>
                              <m:sty m:val="p"/>
                            </m:rPr>
                            <a:rPr lang="el-GR" sz="2400" i="1" dirty="0">
                              <a:solidFill>
                                <a:srgbClr val="FF0000"/>
                              </a:solidFill>
                              <a:latin typeface="Cambria Math" panose="02040503050406030204" pitchFamily="18" charset="0"/>
                              <a:ea typeface="Cambria Math" panose="02040503050406030204" pitchFamily="18" charset="0"/>
                            </a:rPr>
                            <m:t>θ</m:t>
                          </m:r>
                        </m:e>
                        <m:sub>
                          <m:r>
                            <a:rPr lang="en-US" sz="2400" i="1" dirty="0">
                              <a:solidFill>
                                <a:srgbClr val="FF0000"/>
                              </a:solidFill>
                              <a:latin typeface="Cambria Math" panose="02040503050406030204" pitchFamily="18" charset="0"/>
                            </a:rPr>
                            <m:t>𝑒𝑑𝑢𝑐</m:t>
                          </m:r>
                        </m:sub>
                      </m:sSub>
                      <m:r>
                        <m:rPr>
                          <m:sty m:val="p"/>
                        </m:rPr>
                        <a:rPr lang="es-ES" sz="2400" dirty="0">
                          <a:solidFill>
                            <a:srgbClr val="FF0000"/>
                          </a:solidFill>
                          <a:latin typeface="Cambria Math" panose="02040503050406030204" pitchFamily="18" charset="0"/>
                        </a:rPr>
                        <m:t>educaci</m:t>
                      </m:r>
                      <m:r>
                        <a:rPr lang="es-ES" sz="2400" dirty="0">
                          <a:solidFill>
                            <a:srgbClr val="FF0000"/>
                          </a:solidFill>
                          <a:latin typeface="Cambria Math" panose="02040503050406030204" pitchFamily="18" charset="0"/>
                        </a:rPr>
                        <m:t>ó</m:t>
                      </m:r>
                      <m:r>
                        <m:rPr>
                          <m:sty m:val="p"/>
                        </m:rPr>
                        <a:rPr lang="es-ES" sz="2400" dirty="0">
                          <a:solidFill>
                            <a:srgbClr val="FF0000"/>
                          </a:solidFill>
                          <a:latin typeface="Cambria Math" panose="02040503050406030204" pitchFamily="18" charset="0"/>
                        </a:rPr>
                        <m:t>n</m:t>
                      </m:r>
                      <m:r>
                        <a:rPr lang="en-US" sz="2400" b="0" i="1" dirty="0" smtClean="0">
                          <a:solidFill>
                            <a:srgbClr val="FF0000"/>
                          </a:solidFill>
                          <a:latin typeface="Cambria Math" panose="02040503050406030204" pitchFamily="18" charset="0"/>
                        </a:rPr>
                        <m:t>+</m:t>
                      </m:r>
                      <m:sSub>
                        <m:sSubPr>
                          <m:ctrlPr>
                            <a:rPr lang="en-US" sz="2400" i="1" dirty="0">
                              <a:solidFill>
                                <a:srgbClr val="FF0000"/>
                              </a:solidFill>
                              <a:latin typeface="Cambria Math" panose="02040503050406030204" pitchFamily="18" charset="0"/>
                            </a:rPr>
                          </m:ctrlPr>
                        </m:sSubPr>
                        <m:e>
                          <m:r>
                            <m:rPr>
                              <m:sty m:val="p"/>
                            </m:rPr>
                            <a:rPr lang="el-GR" sz="2400" i="1" dirty="0">
                              <a:solidFill>
                                <a:srgbClr val="FF0000"/>
                              </a:solidFill>
                              <a:latin typeface="Cambria Math" panose="02040503050406030204" pitchFamily="18" charset="0"/>
                              <a:ea typeface="Cambria Math" panose="02040503050406030204" pitchFamily="18" charset="0"/>
                            </a:rPr>
                            <m:t>θ</m:t>
                          </m:r>
                        </m:e>
                        <m:sub>
                          <m:r>
                            <a:rPr lang="en-US" sz="2400" i="1" dirty="0">
                              <a:solidFill>
                                <a:srgbClr val="FF0000"/>
                              </a:solidFill>
                              <a:latin typeface="Cambria Math" panose="02040503050406030204" pitchFamily="18" charset="0"/>
                              <a:ea typeface="Cambria Math" panose="02040503050406030204" pitchFamily="18" charset="0"/>
                            </a:rPr>
                            <m:t>𝑒𝑑𝑎𝑑</m:t>
                          </m:r>
                        </m:sub>
                      </m:sSub>
                      <m:r>
                        <m:rPr>
                          <m:sty m:val="p"/>
                        </m:rPr>
                        <a:rPr lang="es-ES" sz="2400" dirty="0">
                          <a:solidFill>
                            <a:srgbClr val="FF0000"/>
                          </a:solidFill>
                          <a:latin typeface="Cambria Math" panose="02040503050406030204" pitchFamily="18" charset="0"/>
                        </a:rPr>
                        <m:t>edad</m:t>
                      </m:r>
                      <m:r>
                        <a:rPr lang="en-US" sz="2400" b="0" i="1" dirty="0" smtClean="0">
                          <a:solidFill>
                            <a:srgbClr val="FF0000"/>
                          </a:solidFill>
                          <a:latin typeface="Cambria Math" panose="02040503050406030204" pitchFamily="18" charset="0"/>
                        </a:rPr>
                        <m:t>+</m:t>
                      </m:r>
                      <m:sSub>
                        <m:sSubPr>
                          <m:ctrlPr>
                            <a:rPr lang="en-US" sz="2400" i="1" dirty="0">
                              <a:solidFill>
                                <a:srgbClr val="FF0000"/>
                              </a:solidFill>
                              <a:latin typeface="Cambria Math" panose="02040503050406030204" pitchFamily="18" charset="0"/>
                            </a:rPr>
                          </m:ctrlPr>
                        </m:sSubPr>
                        <m:e>
                          <m:r>
                            <m:rPr>
                              <m:sty m:val="p"/>
                            </m:rPr>
                            <a:rPr lang="el-GR" sz="2400" i="1" dirty="0">
                              <a:solidFill>
                                <a:srgbClr val="FF0000"/>
                              </a:solidFill>
                              <a:latin typeface="Cambria Math" panose="02040503050406030204" pitchFamily="18" charset="0"/>
                              <a:ea typeface="Cambria Math" panose="02040503050406030204" pitchFamily="18" charset="0"/>
                            </a:rPr>
                            <m:t>θ</m:t>
                          </m:r>
                        </m:e>
                        <m:sub>
                          <m:r>
                            <a:rPr lang="en-US" sz="2400" i="1" dirty="0">
                              <a:solidFill>
                                <a:srgbClr val="FF0000"/>
                              </a:solidFill>
                              <a:latin typeface="Cambria Math" panose="02040503050406030204" pitchFamily="18" charset="0"/>
                              <a:ea typeface="Cambria Math" panose="02040503050406030204" pitchFamily="18" charset="0"/>
                            </a:rPr>
                            <m:t>𝑒𝑥𝑝𝑒</m:t>
                          </m:r>
                        </m:sub>
                      </m:sSub>
                      <m:r>
                        <m:rPr>
                          <m:sty m:val="p"/>
                        </m:rPr>
                        <a:rPr lang="es-ES" sz="2400" i="0" dirty="0" smtClean="0">
                          <a:solidFill>
                            <a:srgbClr val="FF0000"/>
                          </a:solidFill>
                          <a:latin typeface="Cambria Math" panose="02040503050406030204" pitchFamily="18" charset="0"/>
                        </a:rPr>
                        <m:t>experiencia</m:t>
                      </m:r>
                      <m:r>
                        <a:rPr lang="en-US" sz="2400" b="0" i="0" dirty="0" smtClean="0">
                          <a:solidFill>
                            <a:srgbClr val="FF0000"/>
                          </a:solidFill>
                          <a:latin typeface="Cambria Math" panose="02040503050406030204" pitchFamily="18" charset="0"/>
                        </a:rPr>
                        <m:t>+</m:t>
                      </m:r>
                      <m:r>
                        <m:rPr>
                          <m:sty m:val="p"/>
                        </m:rPr>
                        <a:rPr lang="el-GR" sz="2400" b="0" i="1" dirty="0" smtClean="0">
                          <a:solidFill>
                            <a:srgbClr val="FF0000"/>
                          </a:solidFill>
                          <a:latin typeface="Cambria Math" panose="02040503050406030204" pitchFamily="18" charset="0"/>
                          <a:ea typeface="Cambria Math" panose="02040503050406030204" pitchFamily="18" charset="0"/>
                        </a:rPr>
                        <m:t>ε</m:t>
                      </m:r>
                    </m:oMath>
                  </m:oMathPara>
                </a14:m>
                <a:endParaRPr lang="es-ES" sz="2400" dirty="0">
                  <a:solidFill>
                    <a:srgbClr val="FF0000"/>
                  </a:solidFill>
                </a:endParaRPr>
              </a:p>
            </p:txBody>
          </p:sp>
        </mc:Choice>
        <mc:Fallback xmlns="">
          <p:sp>
            <p:nvSpPr>
              <p:cNvPr id="5" name="TextBox 4">
                <a:extLst>
                  <a:ext uri="{FF2B5EF4-FFF2-40B4-BE49-F238E27FC236}">
                    <a16:creationId xmlns:a16="http://schemas.microsoft.com/office/drawing/2014/main" id="{6562FECF-6FBE-FA75-8578-9B58FAE75AA7}"/>
                  </a:ext>
                </a:extLst>
              </p:cNvPr>
              <p:cNvSpPr txBox="1">
                <a:spLocks noRot="1" noChangeAspect="1" noMove="1" noResize="1" noEditPoints="1" noAdjustHandles="1" noChangeArrowheads="1" noChangeShapeType="1" noTextEdit="1"/>
              </p:cNvSpPr>
              <p:nvPr/>
            </p:nvSpPr>
            <p:spPr>
              <a:xfrm>
                <a:off x="1561297" y="4896975"/>
                <a:ext cx="9305624" cy="490199"/>
              </a:xfrm>
              <a:prstGeom prst="rect">
                <a:avLst/>
              </a:prstGeom>
              <a:blipFill>
                <a:blip r:embed="rId2"/>
                <a:stretch>
                  <a:fillRect l="-196" b="-9877"/>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F0D066-7208-E316-CA8E-E6FD1D9799CF}"/>
                  </a:ext>
                </a:extLst>
              </p:cNvPr>
              <p:cNvSpPr txBox="1"/>
              <p:nvPr/>
            </p:nvSpPr>
            <p:spPr>
              <a:xfrm>
                <a:off x="2272764" y="2428494"/>
                <a:ext cx="6669105"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800" b="0" i="0" dirty="0" smtClean="0">
                          <a:solidFill>
                            <a:srgbClr val="00B0F0"/>
                          </a:solidFill>
                          <a:latin typeface="Cambria Math" panose="02040503050406030204" pitchFamily="18" charset="0"/>
                          <a:ea typeface="Cambria Math" panose="02040503050406030204" pitchFamily="18" charset="0"/>
                        </a:rPr>
                        <m:t>y</m:t>
                      </m:r>
                      <m:r>
                        <a:rPr lang="es-ES" sz="2800" i="0"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sSub>
                        <m:sSubPr>
                          <m:ctrlPr>
                            <a:rPr lang="en-US" sz="2800" i="1" dirty="0" smtClean="0">
                              <a:solidFill>
                                <a:srgbClr val="FF00FF"/>
                              </a:solidFill>
                              <a:latin typeface="Cambria Math" panose="02040503050406030204" pitchFamily="18" charset="0"/>
                            </a:rPr>
                          </m:ctrlPr>
                        </m:sSubPr>
                        <m:e>
                          <m:r>
                            <a:rPr lang="en-US" sz="2800" b="0" i="1" dirty="0" smtClean="0">
                              <a:solidFill>
                                <a:srgbClr val="FF00FF"/>
                              </a:solidFill>
                              <a:latin typeface="Cambria Math" panose="02040503050406030204" pitchFamily="18" charset="0"/>
                              <a:ea typeface="Cambria Math" panose="02040503050406030204" pitchFamily="18" charset="0"/>
                            </a:rPr>
                            <m:t>𝑥</m:t>
                          </m:r>
                        </m:e>
                        <m:sub>
                          <m:r>
                            <a:rPr lang="en-US" sz="2800" i="1" dirty="0">
                              <a:solidFill>
                                <a:srgbClr val="FF00FF"/>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rPr>
                        <m:t>+</m:t>
                      </m:r>
                      <m:sSub>
                        <m:sSubPr>
                          <m:ctrlPr>
                            <a:rPr lang="en-US" sz="2800" i="1" dirty="0">
                              <a:latin typeface="Cambria Math" panose="02040503050406030204" pitchFamily="18" charset="0"/>
                            </a:rPr>
                          </m:ctrlPr>
                        </m:sSubPr>
                        <m:e>
                          <m:r>
                            <m:rPr>
                              <m:sty m:val="p"/>
                            </m:rPr>
                            <a:rPr lang="el-GR" sz="2800" i="1" dirty="0">
                              <a:latin typeface="Cambria Math" panose="02040503050406030204" pitchFamily="18" charset="0"/>
                              <a:ea typeface="Cambria Math" panose="02040503050406030204" pitchFamily="18" charset="0"/>
                            </a:rPr>
                            <m:t>θ</m:t>
                          </m:r>
                        </m:e>
                        <m:sub>
                          <m:r>
                            <a:rPr lang="en-US" sz="2800" b="0" i="1" dirty="0" smtClean="0">
                              <a:latin typeface="Cambria Math" panose="02040503050406030204" pitchFamily="18" charset="0"/>
                              <a:ea typeface="Cambria Math" panose="02040503050406030204" pitchFamily="18" charset="0"/>
                            </a:rPr>
                            <m:t>2</m:t>
                          </m:r>
                        </m:sub>
                      </m:sSub>
                      <m:sSub>
                        <m:sSubPr>
                          <m:ctrlPr>
                            <a:rPr lang="en-US" sz="2800" i="1" dirty="0" smtClean="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b="0" i="1" dirty="0" smtClean="0">
                              <a:solidFill>
                                <a:srgbClr val="FF00FF"/>
                              </a:solidFill>
                              <a:latin typeface="Cambria Math" panose="02040503050406030204" pitchFamily="18" charset="0"/>
                              <a:ea typeface="Cambria Math" panose="02040503050406030204" pitchFamily="18" charset="0"/>
                            </a:rPr>
                            <m:t>2</m:t>
                          </m:r>
                        </m:sub>
                      </m:sSub>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rPr>
                        <m:t>+</m:t>
                      </m:r>
                      <m:sSub>
                        <m:sSubPr>
                          <m:ctrlPr>
                            <a:rPr lang="en-US" sz="2800" i="1" dirty="0">
                              <a:latin typeface="Cambria Math" panose="02040503050406030204" pitchFamily="18" charset="0"/>
                            </a:rPr>
                          </m:ctrlPr>
                        </m:sSubPr>
                        <m:e>
                          <m:r>
                            <m:rPr>
                              <m:sty m:val="p"/>
                            </m:rPr>
                            <a:rPr lang="el-GR" sz="2800" i="1" dirty="0">
                              <a:latin typeface="Cambria Math" panose="02040503050406030204" pitchFamily="18" charset="0"/>
                              <a:ea typeface="Cambria Math" panose="02040503050406030204" pitchFamily="18" charset="0"/>
                            </a:rPr>
                            <m:t>θ</m:t>
                          </m:r>
                        </m:e>
                        <m:sub>
                          <m:r>
                            <a:rPr lang="en-US" sz="2800" b="0" i="1" dirty="0" smtClean="0">
                              <a:latin typeface="Cambria Math" panose="02040503050406030204" pitchFamily="18" charset="0"/>
                              <a:ea typeface="Cambria Math" panose="02040503050406030204" pitchFamily="18" charset="0"/>
                            </a:rPr>
                            <m:t>𝑘</m:t>
                          </m:r>
                        </m:sub>
                      </m:sSub>
                      <m:sSub>
                        <m:sSubPr>
                          <m:ctrlPr>
                            <a:rPr lang="en-US" sz="2800" i="1" dirty="0" smtClean="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b="0" i="1" dirty="0" smtClean="0">
                              <a:solidFill>
                                <a:srgbClr val="FF00FF"/>
                              </a:solidFill>
                              <a:latin typeface="Cambria Math" panose="02040503050406030204" pitchFamily="18" charset="0"/>
                              <a:ea typeface="Cambria Math" panose="02040503050406030204" pitchFamily="18" charset="0"/>
                            </a:rPr>
                            <m:t>𝑘</m:t>
                          </m:r>
                        </m:sub>
                      </m:sSub>
                      <m:r>
                        <a:rPr lang="en-US" sz="2800" b="0" i="0" dirty="0" smtClean="0">
                          <a:solidFill>
                            <a:schemeClr val="tx1"/>
                          </a:solidFill>
                          <a:latin typeface="Cambria Math" panose="02040503050406030204" pitchFamily="18" charset="0"/>
                        </a:rPr>
                        <m:t>+</m:t>
                      </m:r>
                      <m:r>
                        <m:rPr>
                          <m:sty m:val="p"/>
                        </m:rPr>
                        <a:rPr lang="el-GR" sz="2800" b="0" i="1" dirty="0" smtClean="0">
                          <a:solidFill>
                            <a:srgbClr val="00B050"/>
                          </a:solidFill>
                          <a:latin typeface="Cambria Math" panose="02040503050406030204" pitchFamily="18" charset="0"/>
                          <a:ea typeface="Cambria Math" panose="02040503050406030204" pitchFamily="18" charset="0"/>
                        </a:rPr>
                        <m:t>ε</m:t>
                      </m:r>
                    </m:oMath>
                  </m:oMathPara>
                </a14:m>
                <a:endParaRPr lang="es-ES" sz="2800" dirty="0">
                  <a:solidFill>
                    <a:schemeClr val="tx1"/>
                  </a:solidFill>
                </a:endParaRPr>
              </a:p>
            </p:txBody>
          </p:sp>
        </mc:Choice>
        <mc:Fallback xmlns="">
          <p:sp>
            <p:nvSpPr>
              <p:cNvPr id="6" name="TextBox 5">
                <a:extLst>
                  <a:ext uri="{FF2B5EF4-FFF2-40B4-BE49-F238E27FC236}">
                    <a16:creationId xmlns:a16="http://schemas.microsoft.com/office/drawing/2014/main" id="{5EF0D066-7208-E316-CA8E-E6FD1D9799CF}"/>
                  </a:ext>
                </a:extLst>
              </p:cNvPr>
              <p:cNvSpPr txBox="1">
                <a:spLocks noRot="1" noChangeAspect="1" noMove="1" noResize="1" noEditPoints="1" noAdjustHandles="1" noChangeArrowheads="1" noChangeShapeType="1" noTextEdit="1"/>
              </p:cNvSpPr>
              <p:nvPr/>
            </p:nvSpPr>
            <p:spPr>
              <a:xfrm>
                <a:off x="2272764" y="2428494"/>
                <a:ext cx="6669105" cy="523220"/>
              </a:xfrm>
              <a:prstGeom prst="rect">
                <a:avLst/>
              </a:prstGeom>
              <a:blipFill>
                <a:blip r:embed="rId3"/>
                <a:stretch>
                  <a:fillRect/>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A4A46F-73FF-C86D-FD8B-DC0B35689744}"/>
                  </a:ext>
                </a:extLst>
              </p:cNvPr>
              <p:cNvSpPr txBox="1"/>
              <p:nvPr/>
            </p:nvSpPr>
            <p:spPr>
              <a:xfrm>
                <a:off x="3041583" y="3169841"/>
                <a:ext cx="8527983" cy="1200329"/>
              </a:xfrm>
              <a:prstGeom prst="rect">
                <a:avLst/>
              </a:prstGeom>
              <a:noFill/>
            </p:spPr>
            <p:txBody>
              <a:bodyPr wrap="square">
                <a:spAutoFit/>
              </a:bodyPr>
              <a:lstStyle/>
              <a:p>
                <a:pPr marL="0" indent="0">
                  <a:lnSpc>
                    <a:spcPct val="100000"/>
                  </a:lnSpc>
                  <a:spcBef>
                    <a:spcPts val="0"/>
                  </a:spcBef>
                  <a:buNone/>
                </a:pPr>
                <a:r>
                  <a:rPr lang="en-US" sz="2400" dirty="0">
                    <a:solidFill>
                      <a:srgbClr val="00B0F0"/>
                    </a:solidFill>
                    <a:latin typeface="Cambria Math" panose="02040503050406030204" pitchFamily="18" charset="0"/>
                    <a:ea typeface="Cambria Math" panose="02040503050406030204" pitchFamily="18" charset="0"/>
                  </a:rPr>
                  <a:t>y</a:t>
                </a:r>
                <a:r>
                  <a:rPr lang="en-US" sz="2400" dirty="0">
                    <a:solidFill>
                      <a:schemeClr val="tx1"/>
                    </a:solidFill>
                    <a:latin typeface="Cambria Math" panose="02040503050406030204" pitchFamily="18" charset="0"/>
                    <a:ea typeface="Cambria Math" panose="02040503050406030204" pitchFamily="18" charset="0"/>
                  </a:rPr>
                  <a:t>: variable </a:t>
                </a:r>
                <a:r>
                  <a:rPr lang="en-US" sz="2400" dirty="0" err="1">
                    <a:solidFill>
                      <a:schemeClr val="tx1"/>
                    </a:solidFill>
                    <a:latin typeface="Cambria Math" panose="02040503050406030204" pitchFamily="18" charset="0"/>
                    <a:ea typeface="Cambria Math" panose="02040503050406030204" pitchFamily="18" charset="0"/>
                  </a:rPr>
                  <a:t>dependiente</a:t>
                </a:r>
                <a:endParaRPr lang="en-US" sz="2400"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400" i="1" dirty="0" smtClean="0">
                            <a:solidFill>
                              <a:srgbClr val="FF00FF"/>
                            </a:solidFill>
                            <a:latin typeface="Cambria Math" panose="02040503050406030204" pitchFamily="18" charset="0"/>
                          </a:rPr>
                        </m:ctrlPr>
                      </m:sSubPr>
                      <m:e>
                        <m:r>
                          <a:rPr lang="en-US" sz="2400" b="0" i="1" dirty="0" smtClean="0">
                            <a:solidFill>
                              <a:srgbClr val="FF00FF"/>
                            </a:solidFill>
                            <a:latin typeface="Cambria Math" panose="02040503050406030204" pitchFamily="18" charset="0"/>
                            <a:ea typeface="Cambria Math" panose="02040503050406030204" pitchFamily="18" charset="0"/>
                          </a:rPr>
                          <m:t>𝑥</m:t>
                        </m:r>
                      </m:e>
                      <m:sub>
                        <m:r>
                          <a:rPr lang="en-US" sz="2400" b="0" i="1" dirty="0" smtClean="0">
                            <a:solidFill>
                              <a:srgbClr val="FF00FF"/>
                            </a:solidFill>
                            <a:latin typeface="Cambria Math" panose="02040503050406030204" pitchFamily="18" charset="0"/>
                            <a:ea typeface="Cambria Math" panose="02040503050406030204" pitchFamily="18" charset="0"/>
                          </a:rPr>
                          <m:t>1</m:t>
                        </m:r>
                      </m:sub>
                    </m:sSub>
                  </m:oMath>
                </a14:m>
                <a:r>
                  <a:rPr lang="en-US" sz="2400" dirty="0">
                    <a:solidFill>
                      <a:srgbClr val="FF00FF"/>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FF00FF"/>
                            </a:solidFill>
                            <a:latin typeface="Cambria Math" panose="02040503050406030204" pitchFamily="18" charset="0"/>
                          </a:rPr>
                        </m:ctrlPr>
                      </m:sSubPr>
                      <m:e>
                        <m:r>
                          <a:rPr lang="en-US" sz="2400" b="0" i="1" dirty="0" smtClean="0">
                            <a:solidFill>
                              <a:srgbClr val="FF00FF"/>
                            </a:solidFill>
                            <a:latin typeface="Cambria Math" panose="02040503050406030204" pitchFamily="18" charset="0"/>
                            <a:ea typeface="Cambria Math" panose="02040503050406030204" pitchFamily="18" charset="0"/>
                          </a:rPr>
                          <m:t>𝑥</m:t>
                        </m:r>
                      </m:e>
                      <m:sub>
                        <m:r>
                          <a:rPr lang="en-US" sz="2400" b="0" i="1" dirty="0" smtClean="0">
                            <a:solidFill>
                              <a:srgbClr val="FF00FF"/>
                            </a:solidFill>
                            <a:latin typeface="Cambria Math" panose="02040503050406030204" pitchFamily="18" charset="0"/>
                            <a:ea typeface="Cambria Math" panose="02040503050406030204" pitchFamily="18" charset="0"/>
                          </a:rPr>
                          <m:t>2</m:t>
                        </m:r>
                      </m:sub>
                    </m:sSub>
                  </m:oMath>
                </a14:m>
                <a:r>
                  <a:rPr lang="en-US" sz="2400" dirty="0">
                    <a:solidFill>
                      <a:srgbClr val="FF00FF"/>
                    </a:solidFill>
                    <a:latin typeface="Cambria Math" panose="02040503050406030204" pitchFamily="18" charset="0"/>
                    <a:ea typeface="Cambria Math" panose="02040503050406030204" pitchFamily="18" charset="0"/>
                  </a:rPr>
                  <a:t>,…,</a:t>
                </a:r>
                <a:r>
                  <a:rPr lang="en-US" sz="2400" dirty="0">
                    <a:solidFill>
                      <a:srgbClr val="FF00FF"/>
                    </a:solidFill>
                  </a:rPr>
                  <a:t> </a:t>
                </a:r>
                <a14:m>
                  <m:oMath xmlns:m="http://schemas.openxmlformats.org/officeDocument/2006/math">
                    <m:sSub>
                      <m:sSubPr>
                        <m:ctrlPr>
                          <a:rPr lang="en-US" sz="2400" i="1" dirty="0">
                            <a:solidFill>
                              <a:srgbClr val="FF00FF"/>
                            </a:solidFill>
                            <a:latin typeface="Cambria Math" panose="02040503050406030204" pitchFamily="18" charset="0"/>
                          </a:rPr>
                        </m:ctrlPr>
                      </m:sSubPr>
                      <m:e>
                        <m:r>
                          <a:rPr lang="en-US" sz="2400" i="1" dirty="0">
                            <a:solidFill>
                              <a:srgbClr val="FF00FF"/>
                            </a:solidFill>
                            <a:latin typeface="Cambria Math" panose="02040503050406030204" pitchFamily="18" charset="0"/>
                            <a:ea typeface="Cambria Math" panose="02040503050406030204" pitchFamily="18" charset="0"/>
                          </a:rPr>
                          <m:t>𝑥</m:t>
                        </m:r>
                      </m:e>
                      <m:sub>
                        <m:r>
                          <a:rPr lang="en-US" sz="2400" b="0" i="1" dirty="0" smtClean="0">
                            <a:solidFill>
                              <a:srgbClr val="FF00FF"/>
                            </a:solidFill>
                            <a:latin typeface="Cambria Math" panose="02040503050406030204" pitchFamily="18" charset="0"/>
                            <a:ea typeface="Cambria Math" panose="02040503050406030204" pitchFamily="18" charset="0"/>
                          </a:rPr>
                          <m:t>𝑘</m:t>
                        </m:r>
                      </m:sub>
                    </m:sSub>
                  </m:oMath>
                </a14:m>
                <a:r>
                  <a:rPr lang="en-US" sz="2400" dirty="0">
                    <a:solidFill>
                      <a:srgbClr val="FF00FF"/>
                    </a:solidFill>
                  </a:rPr>
                  <a:t> </a:t>
                </a:r>
                <a:r>
                  <a:rPr lang="en-US" sz="2400" dirty="0">
                    <a:solidFill>
                      <a:schemeClr val="tx1"/>
                    </a:solidFill>
                    <a:latin typeface="Cambria Math" panose="02040503050406030204" pitchFamily="18" charset="0"/>
                    <a:ea typeface="Cambria Math" panose="02040503050406030204" pitchFamily="18" charset="0"/>
                  </a:rPr>
                  <a:t>: variables </a:t>
                </a:r>
                <a:r>
                  <a:rPr lang="en-US" sz="2400" dirty="0" err="1">
                    <a:solidFill>
                      <a:schemeClr val="tx1"/>
                    </a:solidFill>
                    <a:latin typeface="Cambria Math" panose="02040503050406030204" pitchFamily="18" charset="0"/>
                    <a:ea typeface="Cambria Math" panose="02040503050406030204" pitchFamily="18" charset="0"/>
                  </a:rPr>
                  <a:t>potencialmente</a:t>
                </a:r>
                <a:r>
                  <a:rPr lang="en-US" sz="2400" dirty="0">
                    <a:solidFill>
                      <a:schemeClr val="tx1"/>
                    </a:solidFill>
                    <a:latin typeface="Cambria Math" panose="02040503050406030204" pitchFamily="18" charset="0"/>
                    <a:ea typeface="Cambria Math" panose="02040503050406030204" pitchFamily="18" charset="0"/>
                  </a:rPr>
                  <a:t> </a:t>
                </a:r>
                <a:r>
                  <a:rPr lang="en-US" sz="2400" dirty="0" err="1">
                    <a:solidFill>
                      <a:schemeClr val="tx1"/>
                    </a:solidFill>
                    <a:latin typeface="Cambria Math" panose="02040503050406030204" pitchFamily="18" charset="0"/>
                    <a:ea typeface="Cambria Math" panose="02040503050406030204" pitchFamily="18" charset="0"/>
                  </a:rPr>
                  <a:t>explicativas</a:t>
                </a:r>
                <a:endParaRPr lang="en-US" sz="2400"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400" i="1" dirty="0" smtClean="0">
                            <a:solidFill>
                              <a:schemeClr val="accent2"/>
                            </a:solidFill>
                            <a:latin typeface="Cambria Math" panose="02040503050406030204" pitchFamily="18" charset="0"/>
                          </a:rPr>
                        </m:ctrlPr>
                      </m:sSubPr>
                      <m:e>
                        <m:r>
                          <a:rPr lang="el-GR" sz="2400" b="0" i="1" dirty="0" smtClean="0">
                            <a:solidFill>
                              <a:schemeClr val="accent2"/>
                            </a:solidFill>
                            <a:latin typeface="Cambria Math" panose="02040503050406030204" pitchFamily="18" charset="0"/>
                            <a:ea typeface="Cambria Math" panose="02040503050406030204" pitchFamily="18" charset="0"/>
                          </a:rPr>
                          <m:t>𝜃</m:t>
                        </m:r>
                      </m:e>
                      <m:sub>
                        <m:r>
                          <a:rPr lang="en-US" sz="2400" b="0" i="1" dirty="0" smtClean="0">
                            <a:solidFill>
                              <a:schemeClr val="accent2"/>
                            </a:solidFill>
                            <a:latin typeface="Cambria Math" panose="02040503050406030204" pitchFamily="18" charset="0"/>
                            <a:ea typeface="Cambria Math" panose="02040503050406030204" pitchFamily="18" charset="0"/>
                          </a:rPr>
                          <m:t>1</m:t>
                        </m:r>
                      </m:sub>
                    </m:sSub>
                    <m:r>
                      <a:rPr lang="en-US" sz="2400" b="0" i="1" dirty="0" smtClean="0">
                        <a:solidFill>
                          <a:schemeClr val="accent2"/>
                        </a:solidFill>
                        <a:latin typeface="Cambria Math" panose="02040503050406030204" pitchFamily="18" charset="0"/>
                      </a:rPr>
                      <m:t>,</m:t>
                    </m:r>
                    <m:sSub>
                      <m:sSubPr>
                        <m:ctrlPr>
                          <a:rPr lang="en-US" sz="2400" i="1" dirty="0">
                            <a:solidFill>
                              <a:schemeClr val="accent2"/>
                            </a:solidFill>
                            <a:latin typeface="Cambria Math" panose="02040503050406030204" pitchFamily="18" charset="0"/>
                          </a:rPr>
                        </m:ctrlPr>
                      </m:sSubPr>
                      <m:e>
                        <m:r>
                          <a:rPr lang="el-GR" sz="2400" b="0" i="1" dirty="0" smtClean="0">
                            <a:solidFill>
                              <a:schemeClr val="accent2"/>
                            </a:solidFill>
                            <a:latin typeface="Cambria Math" panose="02040503050406030204" pitchFamily="18" charset="0"/>
                            <a:ea typeface="Cambria Math" panose="02040503050406030204" pitchFamily="18" charset="0"/>
                          </a:rPr>
                          <m:t>𝜃</m:t>
                        </m:r>
                      </m:e>
                      <m:sub>
                        <m:r>
                          <a:rPr lang="en-US" sz="2400" b="0" i="1" dirty="0" smtClean="0">
                            <a:solidFill>
                              <a:schemeClr val="accent2"/>
                            </a:solidFill>
                            <a:latin typeface="Cambria Math" panose="02040503050406030204" pitchFamily="18" charset="0"/>
                            <a:ea typeface="Cambria Math" panose="02040503050406030204" pitchFamily="18" charset="0"/>
                          </a:rPr>
                          <m:t>2</m:t>
                        </m:r>
                      </m:sub>
                    </m:sSub>
                    <m:r>
                      <a:rPr lang="en-US" sz="2400" b="0" dirty="0" smtClean="0">
                        <a:solidFill>
                          <a:schemeClr val="accent2"/>
                        </a:solidFill>
                        <a:latin typeface="Cambria Math" panose="02040503050406030204" pitchFamily="18" charset="0"/>
                        <a:ea typeface="Cambria Math" panose="02040503050406030204" pitchFamily="18" charset="0"/>
                      </a:rPr>
                      <m:t>,</m:t>
                    </m:r>
                    <m:sSub>
                      <m:sSubPr>
                        <m:ctrlPr>
                          <a:rPr lang="en-US" sz="2400" i="1" dirty="0">
                            <a:solidFill>
                              <a:schemeClr val="accent2"/>
                            </a:solidFill>
                            <a:latin typeface="Cambria Math" panose="02040503050406030204" pitchFamily="18" charset="0"/>
                          </a:rPr>
                        </m:ctrlPr>
                      </m:sSubPr>
                      <m:e>
                        <m:r>
                          <a:rPr lang="en-US" sz="2400" b="0" i="1" dirty="0" smtClean="0">
                            <a:solidFill>
                              <a:schemeClr val="accent2"/>
                            </a:solidFill>
                            <a:latin typeface="Cambria Math" panose="02040503050406030204" pitchFamily="18" charset="0"/>
                          </a:rPr>
                          <m:t>…,</m:t>
                        </m:r>
                        <m:r>
                          <a:rPr lang="el-GR" sz="2400" b="0" i="1" dirty="0" smtClean="0">
                            <a:solidFill>
                              <a:schemeClr val="accent2"/>
                            </a:solidFill>
                            <a:latin typeface="Cambria Math" panose="02040503050406030204" pitchFamily="18" charset="0"/>
                            <a:ea typeface="Cambria Math" panose="02040503050406030204" pitchFamily="18" charset="0"/>
                          </a:rPr>
                          <m:t>𝜃</m:t>
                        </m:r>
                      </m:e>
                      <m:sub>
                        <m:r>
                          <a:rPr lang="en-US" sz="2400" b="0" i="1" dirty="0" smtClean="0">
                            <a:solidFill>
                              <a:schemeClr val="accent2"/>
                            </a:solidFill>
                            <a:latin typeface="Cambria Math" panose="02040503050406030204" pitchFamily="18" charset="0"/>
                            <a:ea typeface="Cambria Math" panose="02040503050406030204" pitchFamily="18" charset="0"/>
                          </a:rPr>
                          <m:t>𝑘</m:t>
                        </m:r>
                      </m:sub>
                    </m:sSub>
                  </m:oMath>
                </a14:m>
                <a:r>
                  <a:rPr lang="en-US" sz="2400" dirty="0">
                    <a:latin typeface="Cambria Math" panose="02040503050406030204" pitchFamily="18" charset="0"/>
                    <a:ea typeface="Cambria Math" panose="02040503050406030204" pitchFamily="18" charset="0"/>
                  </a:rPr>
                  <a:t>: </a:t>
                </a:r>
                <a:r>
                  <a:rPr lang="es-BO" sz="2400" dirty="0">
                    <a:latin typeface="Cambria Math" panose="02040503050406030204" pitchFamily="18" charset="0"/>
                    <a:ea typeface="Cambria Math" panose="02040503050406030204" pitchFamily="18" charset="0"/>
                  </a:rPr>
                  <a:t>parámetros</a:t>
                </a:r>
                <a:r>
                  <a:rPr lang="en-US" sz="2400" dirty="0">
                    <a:latin typeface="Cambria Math" panose="02040503050406030204" pitchFamily="18" charset="0"/>
                    <a:ea typeface="Cambria Math" panose="02040503050406030204" pitchFamily="18" charset="0"/>
                  </a:rPr>
                  <a:t> del </a:t>
                </a:r>
                <a:r>
                  <a:rPr lang="en-US" sz="2400" dirty="0" err="1">
                    <a:latin typeface="Cambria Math" panose="02040503050406030204" pitchFamily="18" charset="0"/>
                    <a:ea typeface="Cambria Math" panose="02040503050406030204" pitchFamily="18" charset="0"/>
                  </a:rPr>
                  <a:t>modelo</a:t>
                </a:r>
                <a:endParaRPr lang="en-US" sz="2400" dirty="0">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6A4A46F-73FF-C86D-FD8B-DC0B35689744}"/>
                  </a:ext>
                </a:extLst>
              </p:cNvPr>
              <p:cNvSpPr txBox="1">
                <a:spLocks noRot="1" noChangeAspect="1" noMove="1" noResize="1" noEditPoints="1" noAdjustHandles="1" noChangeArrowheads="1" noChangeShapeType="1" noTextEdit="1"/>
              </p:cNvSpPr>
              <p:nvPr/>
            </p:nvSpPr>
            <p:spPr>
              <a:xfrm>
                <a:off x="3041583" y="3169841"/>
                <a:ext cx="8527983" cy="1200329"/>
              </a:xfrm>
              <a:prstGeom prst="rect">
                <a:avLst/>
              </a:prstGeom>
              <a:blipFill>
                <a:blip r:embed="rId4"/>
                <a:stretch>
                  <a:fillRect l="-1144" t="-4061" b="-10660"/>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68EB11-D9D1-8F0F-0936-A07416A8744F}"/>
                  </a:ext>
                </a:extLst>
              </p:cNvPr>
              <p:cNvSpPr txBox="1"/>
              <p:nvPr/>
            </p:nvSpPr>
            <p:spPr>
              <a:xfrm>
                <a:off x="2272764" y="1256260"/>
                <a:ext cx="6097604" cy="95410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m:rPr>
                          <m:sty m:val="p"/>
                        </m:rPr>
                        <a:rPr lang="en-US" sz="2800" b="0" i="0" dirty="0" smtClean="0">
                          <a:solidFill>
                            <a:srgbClr val="00B0F0"/>
                          </a:solidFill>
                          <a:latin typeface="Cambria Math" panose="02040503050406030204" pitchFamily="18" charset="0"/>
                        </a:rPr>
                        <m:t>y</m:t>
                      </m:r>
                      <m:r>
                        <a:rPr lang="es-ES" sz="2800" i="0" dirty="0" smtClean="0">
                          <a:solidFill>
                            <a:schemeClr val="tx1"/>
                          </a:solidFill>
                          <a:latin typeface="Cambria Math" panose="02040503050406030204" pitchFamily="18" charset="0"/>
                        </a:rPr>
                        <m:t>= </m:t>
                      </m:r>
                      <m:r>
                        <a:rPr lang="es-ES" sz="2800" i="1" dirty="0" smtClean="0">
                          <a:solidFill>
                            <a:schemeClr val="tx1"/>
                          </a:solidFill>
                          <a:latin typeface="Cambria Math" panose="02040503050406030204" pitchFamily="18" charset="0"/>
                        </a:rPr>
                        <m:t>𝑓</m:t>
                      </m:r>
                      <m:d>
                        <m:dPr>
                          <m:ctrlPr>
                            <a:rPr lang="es-ES" sz="2800" i="1" dirty="0" smtClean="0">
                              <a:solidFill>
                                <a:schemeClr val="tx1"/>
                              </a:solidFill>
                              <a:latin typeface="Cambria Math" panose="02040503050406030204" pitchFamily="18" charset="0"/>
                            </a:rPr>
                          </m:ctrlPr>
                        </m:dPr>
                        <m:e>
                          <m:sSub>
                            <m:sSubPr>
                              <m:ctrlPr>
                                <a:rPr lang="en-US" sz="2800" i="1" dirty="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i="1" dirty="0">
                                  <a:solidFill>
                                    <a:srgbClr val="FF00FF"/>
                                  </a:solidFill>
                                  <a:latin typeface="Cambria Math" panose="02040503050406030204" pitchFamily="18" charset="0"/>
                                  <a:ea typeface="Cambria Math" panose="02040503050406030204" pitchFamily="18" charset="0"/>
                                </a:rPr>
                                <m:t>1</m:t>
                              </m:r>
                            </m:sub>
                          </m:sSub>
                          <m:r>
                            <m:rPr>
                              <m:nor/>
                            </m:rPr>
                            <a:rPr lang="en-US" sz="2800" dirty="0">
                              <a:solidFill>
                                <a:srgbClr val="FF00FF"/>
                              </a:solidFill>
                              <a:latin typeface="Cambria Math" panose="02040503050406030204" pitchFamily="18" charset="0"/>
                              <a:ea typeface="Cambria Math" panose="02040503050406030204" pitchFamily="18" charset="0"/>
                            </a:rPr>
                            <m:t>, </m:t>
                          </m:r>
                          <m:sSub>
                            <m:sSubPr>
                              <m:ctrlPr>
                                <a:rPr lang="en-US" sz="2800" i="1" dirty="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i="1" dirty="0">
                                  <a:solidFill>
                                    <a:srgbClr val="FF00FF"/>
                                  </a:solidFill>
                                  <a:latin typeface="Cambria Math" panose="02040503050406030204" pitchFamily="18" charset="0"/>
                                  <a:ea typeface="Cambria Math" panose="02040503050406030204" pitchFamily="18" charset="0"/>
                                </a:rPr>
                                <m:t>2</m:t>
                              </m:r>
                            </m:sub>
                          </m:sSub>
                          <m:r>
                            <m:rPr>
                              <m:nor/>
                            </m:rPr>
                            <a:rPr lang="en-US" sz="2800" dirty="0">
                              <a:solidFill>
                                <a:srgbClr val="FF00FF"/>
                              </a:solidFill>
                              <a:latin typeface="Cambria Math" panose="02040503050406030204" pitchFamily="18" charset="0"/>
                              <a:ea typeface="Cambria Math" panose="02040503050406030204" pitchFamily="18" charset="0"/>
                            </a:rPr>
                            <m:t>,…,</m:t>
                          </m:r>
                          <m:r>
                            <m:rPr>
                              <m:nor/>
                            </m:rPr>
                            <a:rPr lang="en-US" sz="2800" dirty="0">
                              <a:solidFill>
                                <a:srgbClr val="FF00FF"/>
                              </a:solidFill>
                            </a:rPr>
                            <m:t> </m:t>
                          </m:r>
                          <m:sSub>
                            <m:sSubPr>
                              <m:ctrlPr>
                                <a:rPr lang="en-US" sz="2800" i="1" dirty="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i="1" dirty="0">
                                  <a:solidFill>
                                    <a:srgbClr val="FF00FF"/>
                                  </a:solidFill>
                                  <a:latin typeface="Cambria Math" panose="02040503050406030204" pitchFamily="18" charset="0"/>
                                  <a:ea typeface="Cambria Math" panose="02040503050406030204" pitchFamily="18" charset="0"/>
                                </a:rPr>
                                <m:t>𝑘</m:t>
                              </m:r>
                            </m:sub>
                          </m:sSub>
                          <m:r>
                            <a:rPr lang="en-US" sz="2800" b="0" i="0" dirty="0" smtClean="0">
                              <a:solidFill>
                                <a:schemeClr val="tx1"/>
                              </a:solidFill>
                              <a:latin typeface="Cambria Math" panose="02040503050406030204" pitchFamily="18" charset="0"/>
                            </a:rPr>
                            <m:t>;</m:t>
                          </m:r>
                          <m:sSub>
                            <m:sSubPr>
                              <m:ctrlPr>
                                <a:rPr lang="en-US" sz="2800" i="1" dirty="0">
                                  <a:solidFill>
                                    <a:schemeClr val="accent2"/>
                                  </a:solidFill>
                                  <a:latin typeface="Cambria Math" panose="02040503050406030204" pitchFamily="18" charset="0"/>
                                </a:rPr>
                              </m:ctrlPr>
                            </m:sSubPr>
                            <m:e>
                              <m:r>
                                <a:rPr lang="el-GR" sz="2800" i="1" dirty="0">
                                  <a:solidFill>
                                    <a:schemeClr val="accent2"/>
                                  </a:solidFill>
                                  <a:latin typeface="Cambria Math" panose="02040503050406030204" pitchFamily="18" charset="0"/>
                                  <a:ea typeface="Cambria Math" panose="02040503050406030204" pitchFamily="18" charset="0"/>
                                </a:rPr>
                                <m:t>𝜃</m:t>
                              </m:r>
                            </m:e>
                            <m:sub>
                              <m:r>
                                <a:rPr lang="en-US" sz="2800" i="1" dirty="0">
                                  <a:solidFill>
                                    <a:schemeClr val="accent2"/>
                                  </a:solidFill>
                                  <a:latin typeface="Cambria Math" panose="02040503050406030204" pitchFamily="18" charset="0"/>
                                  <a:ea typeface="Cambria Math" panose="02040503050406030204" pitchFamily="18" charset="0"/>
                                </a:rPr>
                                <m:t>1</m:t>
                              </m:r>
                            </m:sub>
                          </m:sSub>
                          <m:r>
                            <a:rPr lang="en-US" sz="2800" i="1" dirty="0">
                              <a:solidFill>
                                <a:schemeClr val="accent2"/>
                              </a:solidFill>
                              <a:latin typeface="Cambria Math" panose="02040503050406030204" pitchFamily="18" charset="0"/>
                            </a:rPr>
                            <m:t>,</m:t>
                          </m:r>
                          <m:sSub>
                            <m:sSubPr>
                              <m:ctrlPr>
                                <a:rPr lang="en-US" sz="2800" i="1" dirty="0">
                                  <a:solidFill>
                                    <a:schemeClr val="accent2"/>
                                  </a:solidFill>
                                  <a:latin typeface="Cambria Math" panose="02040503050406030204" pitchFamily="18" charset="0"/>
                                </a:rPr>
                              </m:ctrlPr>
                            </m:sSubPr>
                            <m:e>
                              <m:r>
                                <a:rPr lang="el-GR" sz="2800" i="1" dirty="0">
                                  <a:solidFill>
                                    <a:schemeClr val="accent2"/>
                                  </a:solidFill>
                                  <a:latin typeface="Cambria Math" panose="02040503050406030204" pitchFamily="18" charset="0"/>
                                  <a:ea typeface="Cambria Math" panose="02040503050406030204" pitchFamily="18" charset="0"/>
                                </a:rPr>
                                <m:t>𝜃</m:t>
                              </m:r>
                            </m:e>
                            <m:sub>
                              <m:r>
                                <a:rPr lang="en-US" sz="2800" i="1" dirty="0">
                                  <a:solidFill>
                                    <a:schemeClr val="accent2"/>
                                  </a:solidFill>
                                  <a:latin typeface="Cambria Math" panose="02040503050406030204" pitchFamily="18" charset="0"/>
                                  <a:ea typeface="Cambria Math" panose="02040503050406030204" pitchFamily="18" charset="0"/>
                                </a:rPr>
                                <m:t>2</m:t>
                              </m:r>
                            </m:sub>
                          </m:sSub>
                          <m:r>
                            <a:rPr lang="en-US" sz="2800" dirty="0">
                              <a:solidFill>
                                <a:schemeClr val="accent2"/>
                              </a:solidFill>
                              <a:latin typeface="Cambria Math" panose="02040503050406030204" pitchFamily="18" charset="0"/>
                              <a:ea typeface="Cambria Math" panose="02040503050406030204" pitchFamily="18" charset="0"/>
                            </a:rPr>
                            <m:t>,</m:t>
                          </m:r>
                          <m:sSub>
                            <m:sSubPr>
                              <m:ctrlPr>
                                <a:rPr lang="en-US" sz="2800" i="1" dirty="0">
                                  <a:solidFill>
                                    <a:schemeClr val="accent2"/>
                                  </a:solidFill>
                                  <a:latin typeface="Cambria Math" panose="02040503050406030204" pitchFamily="18" charset="0"/>
                                </a:rPr>
                              </m:ctrlPr>
                            </m:sSubPr>
                            <m:e>
                              <m:r>
                                <a:rPr lang="en-US" sz="2800" i="1" dirty="0">
                                  <a:solidFill>
                                    <a:schemeClr val="accent2"/>
                                  </a:solidFill>
                                  <a:latin typeface="Cambria Math" panose="02040503050406030204" pitchFamily="18" charset="0"/>
                                </a:rPr>
                                <m:t>…,</m:t>
                              </m:r>
                              <m:r>
                                <a:rPr lang="el-GR" sz="2800" i="1" dirty="0">
                                  <a:solidFill>
                                    <a:schemeClr val="accent2"/>
                                  </a:solidFill>
                                  <a:latin typeface="Cambria Math" panose="02040503050406030204" pitchFamily="18" charset="0"/>
                                  <a:ea typeface="Cambria Math" panose="02040503050406030204" pitchFamily="18" charset="0"/>
                                </a:rPr>
                                <m:t>𝜃</m:t>
                              </m:r>
                            </m:e>
                            <m:sub>
                              <m:r>
                                <a:rPr lang="en-US" sz="2800" i="1" dirty="0">
                                  <a:solidFill>
                                    <a:schemeClr val="accent2"/>
                                  </a:solidFill>
                                  <a:latin typeface="Cambria Math" panose="02040503050406030204" pitchFamily="18" charset="0"/>
                                  <a:ea typeface="Cambria Math" panose="02040503050406030204" pitchFamily="18" charset="0"/>
                                </a:rPr>
                                <m:t>𝑘</m:t>
                              </m:r>
                            </m:sub>
                          </m:sSub>
                        </m:e>
                      </m:d>
                    </m:oMath>
                  </m:oMathPara>
                </a14:m>
                <a:endParaRPr lang="es-ES" sz="2800" dirty="0">
                  <a:solidFill>
                    <a:schemeClr val="tx1"/>
                  </a:solidFill>
                </a:endParaRPr>
              </a:p>
              <a:p>
                <a:pPr marL="0" indent="0" algn="ctr">
                  <a:lnSpc>
                    <a:spcPct val="100000"/>
                  </a:lnSpc>
                  <a:spcBef>
                    <a:spcPts val="0"/>
                  </a:spcBef>
                  <a:buNone/>
                </a:pPr>
                <a:r>
                  <a:rPr lang="es-ES" sz="2800" dirty="0">
                    <a:solidFill>
                      <a:schemeClr val="tx1"/>
                    </a:solidFill>
                  </a:rPr>
                  <a:t>Asumiendo que </a:t>
                </a:r>
                <a14:m>
                  <m:oMath xmlns:m="http://schemas.openxmlformats.org/officeDocument/2006/math">
                    <m:r>
                      <a:rPr lang="es-ES" sz="2800" i="1" dirty="0" smtClean="0">
                        <a:solidFill>
                          <a:schemeClr val="tx1"/>
                        </a:solidFill>
                        <a:latin typeface="Cambria Math" panose="02040503050406030204" pitchFamily="18" charset="0"/>
                      </a:rPr>
                      <m:t>𝑓</m:t>
                    </m:r>
                    <m:r>
                      <a:rPr lang="es-ES" sz="2800" i="0" dirty="0" smtClean="0">
                        <a:solidFill>
                          <a:schemeClr val="tx1"/>
                        </a:solidFill>
                        <a:latin typeface="Cambria Math" panose="02040503050406030204" pitchFamily="18" charset="0"/>
                      </a:rPr>
                      <m:t>(</m:t>
                    </m:r>
                    <m:r>
                      <a:rPr lang="es-ES" sz="2800" i="1" dirty="0" smtClean="0">
                        <a:solidFill>
                          <a:schemeClr val="tx1"/>
                        </a:solidFill>
                        <a:latin typeface="Cambria Math" panose="02040503050406030204" pitchFamily="18" charset="0"/>
                        <a:ea typeface="Cambria Math" panose="02040503050406030204" pitchFamily="18" charset="0"/>
                      </a:rPr>
                      <m:t>∙</m:t>
                    </m:r>
                    <m:r>
                      <a:rPr lang="en-US" sz="2800" b="0" i="0" dirty="0" smtClean="0">
                        <a:solidFill>
                          <a:schemeClr val="tx1"/>
                        </a:solidFill>
                        <a:latin typeface="Cambria Math" panose="02040503050406030204" pitchFamily="18" charset="0"/>
                      </a:rPr>
                      <m:t>)</m:t>
                    </m:r>
                  </m:oMath>
                </a14:m>
                <a:r>
                  <a:rPr lang="es-ES" sz="2800" dirty="0">
                    <a:solidFill>
                      <a:schemeClr val="tx1"/>
                    </a:solidFill>
                  </a:rPr>
                  <a:t> es lineal:</a:t>
                </a:r>
              </a:p>
            </p:txBody>
          </p:sp>
        </mc:Choice>
        <mc:Fallback xmlns="">
          <p:sp>
            <p:nvSpPr>
              <p:cNvPr id="10" name="TextBox 9">
                <a:extLst>
                  <a:ext uri="{FF2B5EF4-FFF2-40B4-BE49-F238E27FC236}">
                    <a16:creationId xmlns:a16="http://schemas.microsoft.com/office/drawing/2014/main" id="{C368EB11-D9D1-8F0F-0936-A07416A8744F}"/>
                  </a:ext>
                </a:extLst>
              </p:cNvPr>
              <p:cNvSpPr txBox="1">
                <a:spLocks noRot="1" noChangeAspect="1" noMove="1" noResize="1" noEditPoints="1" noAdjustHandles="1" noChangeArrowheads="1" noChangeShapeType="1" noTextEdit="1"/>
              </p:cNvSpPr>
              <p:nvPr/>
            </p:nvSpPr>
            <p:spPr>
              <a:xfrm>
                <a:off x="2272764" y="1256260"/>
                <a:ext cx="6097604" cy="954107"/>
              </a:xfrm>
              <a:prstGeom prst="rect">
                <a:avLst/>
              </a:prstGeom>
              <a:blipFill>
                <a:blip r:embed="rId5"/>
                <a:stretch>
                  <a:fillRect b="-17197"/>
                </a:stretch>
              </a:blipFill>
            </p:spPr>
            <p:txBody>
              <a:bodyPr/>
              <a:lstStyle/>
              <a:p>
                <a:r>
                  <a:rPr lang="es-BO">
                    <a:noFill/>
                  </a:rPr>
                  <a:t> </a:t>
                </a:r>
              </a:p>
            </p:txBody>
          </p:sp>
        </mc:Fallback>
      </mc:AlternateContent>
      <p:sp>
        <p:nvSpPr>
          <p:cNvPr id="11" name="Rectangle 10">
            <a:extLst>
              <a:ext uri="{FF2B5EF4-FFF2-40B4-BE49-F238E27FC236}">
                <a16:creationId xmlns:a16="http://schemas.microsoft.com/office/drawing/2014/main" id="{ACF3FEE7-71CB-A2B6-B6C6-0336136ED1CB}"/>
              </a:ext>
            </a:extLst>
          </p:cNvPr>
          <p:cNvSpPr/>
          <p:nvPr/>
        </p:nvSpPr>
        <p:spPr>
          <a:xfrm>
            <a:off x="1203158" y="4533499"/>
            <a:ext cx="9663763" cy="120032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677530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solidFill>
                  <a:srgbClr val="7030A0"/>
                </a:solidFill>
              </a:rPr>
              <a:t>Econometría</a:t>
            </a:r>
            <a:r>
              <a:rPr lang="es-BO" dirty="0"/>
              <a:t> y machine </a:t>
            </a:r>
            <a:r>
              <a:rPr lang="es-BO" dirty="0" err="1"/>
              <a:t>learning</a:t>
            </a:r>
            <a:endParaRPr lang="es-BO"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2FECF-6FBE-FA75-8578-9B58FAE75AA7}"/>
                  </a:ext>
                </a:extLst>
              </p:cNvPr>
              <p:cNvSpPr txBox="1"/>
              <p:nvPr/>
            </p:nvSpPr>
            <p:spPr>
              <a:xfrm>
                <a:off x="596766" y="1576847"/>
                <a:ext cx="10350365" cy="2365391"/>
              </a:xfrm>
              <a:prstGeom prst="rect">
                <a:avLst/>
              </a:prstGeom>
              <a:noFill/>
            </p:spPr>
            <p:txBody>
              <a:bodyPr wrap="square">
                <a:spAutoFit/>
              </a:bodyPr>
              <a:lstStyle/>
              <a:p>
                <a:pPr marL="0" indent="0">
                  <a:lnSpc>
                    <a:spcPct val="100000"/>
                  </a:lnSpc>
                  <a:spcBef>
                    <a:spcPts val="0"/>
                  </a:spcBef>
                  <a:buNone/>
                </a:pPr>
                <a14:m>
                  <m:oMathPara xmlns:m="http://schemas.openxmlformats.org/officeDocument/2006/math">
                    <m:oMathParaPr>
                      <m:jc m:val="center"/>
                    </m:oMathParaPr>
                    <m:oMath xmlns:m="http://schemas.openxmlformats.org/officeDocument/2006/math">
                      <m:r>
                        <m:rPr>
                          <m:sty m:val="p"/>
                        </m:rPr>
                        <a:rPr lang="en-US" sz="2400" b="0" i="0" dirty="0" smtClean="0">
                          <a:solidFill>
                            <a:schemeClr val="tx1"/>
                          </a:solidFill>
                          <a:latin typeface="Cambria Math" panose="02040503050406030204" pitchFamily="18" charset="0"/>
                          <a:ea typeface="Cambria Math" panose="02040503050406030204" pitchFamily="18" charset="0"/>
                        </a:rPr>
                        <m:t>salario</m:t>
                      </m:r>
                      <m:r>
                        <a:rPr lang="es-ES" sz="2400" i="0"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b="0" i="1" dirty="0" smtClean="0">
                              <a:solidFill>
                                <a:schemeClr val="tx1"/>
                              </a:solidFill>
                              <a:latin typeface="Cambria Math" panose="02040503050406030204" pitchFamily="18" charset="0"/>
                            </a:rPr>
                            <m:t>0</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rPr>
                            <m:t>𝑒𝑑𝑢𝑐</m:t>
                          </m:r>
                        </m:sub>
                      </m:sSub>
                      <m:r>
                        <m:rPr>
                          <m:sty m:val="p"/>
                        </m:rPr>
                        <a:rPr lang="es-ES" sz="2400" dirty="0">
                          <a:solidFill>
                            <a:schemeClr val="tx1"/>
                          </a:solidFill>
                          <a:latin typeface="Cambria Math" panose="02040503050406030204" pitchFamily="18" charset="0"/>
                        </a:rPr>
                        <m:t>educaci</m:t>
                      </m:r>
                      <m:r>
                        <a:rPr lang="es-ES" sz="2400" dirty="0">
                          <a:solidFill>
                            <a:schemeClr val="tx1"/>
                          </a:solidFill>
                          <a:latin typeface="Cambria Math" panose="02040503050406030204" pitchFamily="18" charset="0"/>
                        </a:rPr>
                        <m:t>ó</m:t>
                      </m:r>
                      <m:r>
                        <m:rPr>
                          <m:sty m:val="p"/>
                        </m:rPr>
                        <a:rPr lang="es-ES" sz="2400" dirty="0">
                          <a:solidFill>
                            <a:schemeClr val="tx1"/>
                          </a:solidFill>
                          <a:latin typeface="Cambria Math" panose="02040503050406030204" pitchFamily="18" charset="0"/>
                        </a:rPr>
                        <m:t>n</m:t>
                      </m:r>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𝑒𝑑𝑎𝑑</m:t>
                          </m:r>
                        </m:sub>
                      </m:sSub>
                      <m:r>
                        <m:rPr>
                          <m:sty m:val="p"/>
                        </m:rPr>
                        <a:rPr lang="es-ES" sz="2400" dirty="0">
                          <a:solidFill>
                            <a:schemeClr val="tx1"/>
                          </a:solidFill>
                          <a:latin typeface="Cambria Math" panose="02040503050406030204" pitchFamily="18" charset="0"/>
                        </a:rPr>
                        <m:t>edad</m:t>
                      </m:r>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𝑒𝑥𝑝𝑒</m:t>
                          </m:r>
                        </m:sub>
                      </m:sSub>
                      <m:r>
                        <m:rPr>
                          <m:sty m:val="p"/>
                        </m:rPr>
                        <a:rPr lang="es-ES" sz="2400" i="0" dirty="0" smtClean="0">
                          <a:solidFill>
                            <a:schemeClr val="tx1"/>
                          </a:solidFill>
                          <a:latin typeface="Cambria Math" panose="02040503050406030204" pitchFamily="18" charset="0"/>
                        </a:rPr>
                        <m:t>experiencia</m:t>
                      </m:r>
                      <m:r>
                        <a:rPr lang="en-US" sz="2400" b="0" i="0" dirty="0" smtClean="0">
                          <a:solidFill>
                            <a:schemeClr val="tx1"/>
                          </a:solidFill>
                          <a:latin typeface="Cambria Math" panose="02040503050406030204" pitchFamily="18" charset="0"/>
                        </a:rPr>
                        <m:t>+</m:t>
                      </m:r>
                      <m:r>
                        <m:rPr>
                          <m:sty m:val="p"/>
                        </m:rPr>
                        <a:rPr lang="el-GR" sz="2400" b="0" i="1" dirty="0" smtClean="0">
                          <a:solidFill>
                            <a:schemeClr val="tx1"/>
                          </a:solidFill>
                          <a:latin typeface="Cambria Math" panose="02040503050406030204" pitchFamily="18" charset="0"/>
                          <a:ea typeface="Cambria Math" panose="02040503050406030204" pitchFamily="18" charset="0"/>
                        </a:rPr>
                        <m:t>ε</m:t>
                      </m:r>
                    </m:oMath>
                  </m:oMathPara>
                </a14:m>
                <a:endParaRPr lang="en-US" sz="2400" b="0" dirty="0">
                  <a:solidFill>
                    <a:schemeClr val="tx1"/>
                  </a:solidFill>
                  <a:ea typeface="Cambria Math" panose="02040503050406030204" pitchFamily="18" charset="0"/>
                </a:endParaRPr>
              </a:p>
              <a:p>
                <a:pPr marL="0" indent="0">
                  <a:lnSpc>
                    <a:spcPct val="100000"/>
                  </a:lnSpc>
                  <a:spcBef>
                    <a:spcPts val="0"/>
                  </a:spcBef>
                  <a:buNone/>
                </a:pPr>
                <a:endParaRPr lang="es-ES" sz="2400" dirty="0">
                  <a:solidFill>
                    <a:schemeClr val="tx1"/>
                  </a:solidFill>
                </a:endParaRPr>
              </a:p>
              <a:p>
                <a:pPr marL="0" indent="0" algn="ctr">
                  <a:lnSpc>
                    <a:spcPct val="100000"/>
                  </a:lnSpc>
                  <a:spcBef>
                    <a:spcPts val="0"/>
                  </a:spcBef>
                  <a:buNone/>
                </a:pPr>
                <a:r>
                  <a:rPr lang="es-ES" sz="2400" dirty="0">
                    <a:solidFill>
                      <a:schemeClr val="tx1"/>
                    </a:solidFill>
                  </a:rPr>
                  <a:t>Indexando el modelo para diferentes personas </a:t>
                </a:r>
                <a:r>
                  <a:rPr lang="es-ES" sz="2400" dirty="0">
                    <a:solidFill>
                      <a:srgbClr val="FF0000"/>
                    </a:solidFill>
                  </a:rPr>
                  <a:t>i = 1, 2, …, n</a:t>
                </a:r>
              </a:p>
              <a:p>
                <a:pPr marL="0" indent="0">
                  <a:lnSpc>
                    <a:spcPct val="100000"/>
                  </a:lnSpc>
                  <a:spcBef>
                    <a:spcPts val="0"/>
                  </a:spcBef>
                  <a:buNone/>
                </a:pPr>
                <a:endParaRPr lang="es-ES" sz="2400" dirty="0">
                  <a:solidFill>
                    <a:schemeClr val="tx1"/>
                  </a:solidFill>
                </a:endParaRPr>
              </a:p>
              <a:p>
                <a:pPr/>
                <a14:m>
                  <m:oMathPara xmlns:m="http://schemas.openxmlformats.org/officeDocument/2006/math">
                    <m:oMathParaPr>
                      <m:jc m:val="center"/>
                    </m:oMathParaPr>
                    <m:oMath xmlns:m="http://schemas.openxmlformats.org/officeDocument/2006/math">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salar</m:t>
                          </m:r>
                          <m:r>
                            <m:rPr>
                              <m:sty m:val="p"/>
                            </m:rPr>
                            <a:rPr lang="en-US" sz="2400" b="0" i="0" dirty="0" smtClean="0">
                              <a:latin typeface="Cambria Math" panose="02040503050406030204" pitchFamily="18" charset="0"/>
                              <a:ea typeface="Cambria Math" panose="02040503050406030204" pitchFamily="18" charset="0"/>
                            </a:rPr>
                            <m:t>io</m:t>
                          </m:r>
                        </m:e>
                        <m:sub>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s-ES" sz="2400" i="0"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b="0" i="1" dirty="0" smtClean="0">
                              <a:solidFill>
                                <a:schemeClr val="tx1"/>
                              </a:solidFill>
                              <a:latin typeface="Cambria Math" panose="02040503050406030204" pitchFamily="18" charset="0"/>
                            </a:rPr>
                            <m:t>0</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rPr>
                            <m:t>𝑒𝑑𝑢𝑐</m:t>
                          </m:r>
                        </m:sub>
                      </m:sSub>
                      <m:sSub>
                        <m:sSubPr>
                          <m:ctrlPr>
                            <a:rPr lang="en-US" sz="2400" i="1" dirty="0" smtClean="0">
                              <a:solidFill>
                                <a:schemeClr val="tx1"/>
                              </a:solidFill>
                              <a:latin typeface="Cambria Math" panose="02040503050406030204" pitchFamily="18" charset="0"/>
                            </a:rPr>
                          </m:ctrlPr>
                        </m:sSubPr>
                        <m:e>
                          <m:r>
                            <m:rPr>
                              <m:sty m:val="p"/>
                            </m:rPr>
                            <a:rPr lang="es-ES" sz="2400" dirty="0">
                              <a:latin typeface="Cambria Math" panose="02040503050406030204" pitchFamily="18" charset="0"/>
                            </a:rPr>
                            <m:t>educaci</m:t>
                          </m:r>
                          <m:r>
                            <a:rPr lang="es-ES" sz="2400" dirty="0">
                              <a:latin typeface="Cambria Math" panose="02040503050406030204" pitchFamily="18" charset="0"/>
                            </a:rPr>
                            <m:t>ó</m:t>
                          </m:r>
                          <m:r>
                            <m:rPr>
                              <m:sty m:val="p"/>
                            </m:rPr>
                            <a:rPr lang="es-ES" sz="2400" dirty="0">
                              <a:latin typeface="Cambria Math" panose="02040503050406030204" pitchFamily="18" charset="0"/>
                            </a:rPr>
                            <m:t>n</m:t>
                          </m:r>
                        </m:e>
                        <m:sub>
                          <m:r>
                            <a:rPr lang="en-US" sz="2400" b="0" i="1" dirty="0" smtClean="0">
                              <a:solidFill>
                                <a:srgbClr val="FF0000"/>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𝑒𝑑𝑎𝑑</m:t>
                          </m:r>
                        </m:sub>
                      </m:sSub>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400" dirty="0">
                              <a:latin typeface="Cambria Math" panose="02040503050406030204" pitchFamily="18" charset="0"/>
                            </a:rPr>
                            <m:t>edad</m:t>
                          </m:r>
                        </m:e>
                        <m:sub>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𝑒𝑥𝑝𝑒</m:t>
                          </m:r>
                        </m:sub>
                      </m:sSub>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400" dirty="0">
                              <a:latin typeface="Cambria Math" panose="02040503050406030204" pitchFamily="18" charset="0"/>
                            </a:rPr>
                            <m:t>experiencia</m:t>
                          </m:r>
                        </m:e>
                        <m:sub>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n-US" sz="2400" b="0" i="0" dirty="0" smtClean="0">
                          <a:solidFill>
                            <a:schemeClr val="tx1"/>
                          </a:solidFill>
                          <a:latin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m:rPr>
                              <m:sty m:val="p"/>
                            </m:rPr>
                            <a:rPr lang="el-GR" sz="2400" i="1" dirty="0">
                              <a:latin typeface="Cambria Math" panose="02040503050406030204" pitchFamily="18" charset="0"/>
                              <a:ea typeface="Cambria Math" panose="02040503050406030204" pitchFamily="18" charset="0"/>
                            </a:rPr>
                            <m:t>ε</m:t>
                          </m:r>
                        </m:e>
                        <m:sub>
                          <m:r>
                            <a:rPr lang="en-US" sz="2400" b="0" i="1" dirty="0" smtClean="0">
                              <a:solidFill>
                                <a:srgbClr val="FF0000"/>
                              </a:solidFill>
                              <a:latin typeface="Cambria Math" panose="02040503050406030204" pitchFamily="18" charset="0"/>
                            </a:rPr>
                            <m:t>𝑖</m:t>
                          </m:r>
                        </m:sub>
                      </m:sSub>
                    </m:oMath>
                  </m:oMathPara>
                </a14:m>
                <a:endParaRPr lang="es-ES" sz="2400" dirty="0">
                  <a:solidFill>
                    <a:schemeClr val="tx1"/>
                  </a:solidFill>
                </a:endParaRPr>
              </a:p>
              <a:p>
                <a:pPr marL="0" indent="0">
                  <a:lnSpc>
                    <a:spcPct val="100000"/>
                  </a:lnSpc>
                  <a:spcBef>
                    <a:spcPts val="0"/>
                  </a:spcBef>
                  <a:buNone/>
                </a:pPr>
                <a:endParaRPr lang="es-ES" sz="2400" dirty="0">
                  <a:solidFill>
                    <a:schemeClr val="tx1"/>
                  </a:solidFill>
                </a:endParaRPr>
              </a:p>
            </p:txBody>
          </p:sp>
        </mc:Choice>
        <mc:Fallback xmlns="">
          <p:sp>
            <p:nvSpPr>
              <p:cNvPr id="5" name="TextBox 4">
                <a:extLst>
                  <a:ext uri="{FF2B5EF4-FFF2-40B4-BE49-F238E27FC236}">
                    <a16:creationId xmlns:a16="http://schemas.microsoft.com/office/drawing/2014/main" id="{6562FECF-6FBE-FA75-8578-9B58FAE75AA7}"/>
                  </a:ext>
                </a:extLst>
              </p:cNvPr>
              <p:cNvSpPr txBox="1">
                <a:spLocks noRot="1" noChangeAspect="1" noMove="1" noResize="1" noEditPoints="1" noAdjustHandles="1" noChangeArrowheads="1" noChangeShapeType="1" noTextEdit="1"/>
              </p:cNvSpPr>
              <p:nvPr/>
            </p:nvSpPr>
            <p:spPr>
              <a:xfrm>
                <a:off x="596766" y="1576847"/>
                <a:ext cx="10350365" cy="2365391"/>
              </a:xfrm>
              <a:prstGeom prst="rect">
                <a:avLst/>
              </a:prstGeom>
              <a:blipFill>
                <a:blip r:embed="rId2"/>
                <a:stretch>
                  <a:fillRect/>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008D5852-7124-D0D7-2677-7AA794D290F5}"/>
                  </a:ext>
                </a:extLst>
              </p:cNvPr>
              <p:cNvGraphicFramePr>
                <a:graphicFrameLocks noGrp="1"/>
              </p:cNvGraphicFramePr>
              <p:nvPr>
                <p:extLst>
                  <p:ext uri="{D42A27DB-BD31-4B8C-83A1-F6EECF244321}">
                    <p14:modId xmlns:p14="http://schemas.microsoft.com/office/powerpoint/2010/main" val="1654850905"/>
                  </p:ext>
                </p:extLst>
              </p:nvPr>
            </p:nvGraphicFramePr>
            <p:xfrm>
              <a:off x="1579612" y="4050007"/>
              <a:ext cx="8873425" cy="1981200"/>
            </p:xfrm>
            <a:graphic>
              <a:graphicData uri="http://schemas.openxmlformats.org/drawingml/2006/table">
                <a:tbl>
                  <a:tblPr firstRow="1" bandRow="1">
                    <a:tableStyleId>{00A15C55-8517-42AA-B614-E9B94910E393}</a:tableStyleId>
                  </a:tblPr>
                  <a:tblGrid>
                    <a:gridCol w="1774685">
                      <a:extLst>
                        <a:ext uri="{9D8B030D-6E8A-4147-A177-3AD203B41FA5}">
                          <a16:colId xmlns:a16="http://schemas.microsoft.com/office/drawing/2014/main" val="3224223277"/>
                        </a:ext>
                      </a:extLst>
                    </a:gridCol>
                    <a:gridCol w="1774685">
                      <a:extLst>
                        <a:ext uri="{9D8B030D-6E8A-4147-A177-3AD203B41FA5}">
                          <a16:colId xmlns:a16="http://schemas.microsoft.com/office/drawing/2014/main" val="1168369410"/>
                        </a:ext>
                      </a:extLst>
                    </a:gridCol>
                    <a:gridCol w="1774685">
                      <a:extLst>
                        <a:ext uri="{9D8B030D-6E8A-4147-A177-3AD203B41FA5}">
                          <a16:colId xmlns:a16="http://schemas.microsoft.com/office/drawing/2014/main" val="4237726424"/>
                        </a:ext>
                      </a:extLst>
                    </a:gridCol>
                    <a:gridCol w="1774685">
                      <a:extLst>
                        <a:ext uri="{9D8B030D-6E8A-4147-A177-3AD203B41FA5}">
                          <a16:colId xmlns:a16="http://schemas.microsoft.com/office/drawing/2014/main" val="428843040"/>
                        </a:ext>
                      </a:extLst>
                    </a:gridCol>
                    <a:gridCol w="1774685">
                      <a:extLst>
                        <a:ext uri="{9D8B030D-6E8A-4147-A177-3AD203B41FA5}">
                          <a16:colId xmlns:a16="http://schemas.microsoft.com/office/drawing/2014/main" val="3919270291"/>
                        </a:ext>
                      </a:extLst>
                    </a:gridCol>
                  </a:tblGrid>
                  <a:tr h="370840">
                    <a:tc>
                      <a:txBody>
                        <a:bodyPr/>
                        <a:lstStyle/>
                        <a:p>
                          <a:pPr algn="ctr"/>
                          <a:r>
                            <a:rPr lang="es-BO" sz="2000" dirty="0">
                              <a:solidFill>
                                <a:schemeClr val="tx1"/>
                              </a:solidFill>
                            </a:rPr>
                            <a:t>persona</a:t>
                          </a:r>
                        </a:p>
                      </a:txBody>
                      <a:tcPr/>
                    </a:tc>
                    <a:tc>
                      <a:txBody>
                        <a:bodyPr/>
                        <a:lstStyle/>
                        <a:p>
                          <a:pPr algn="ctr"/>
                          <a:r>
                            <a:rPr lang="es-BO" sz="2000" dirty="0">
                              <a:solidFill>
                                <a:schemeClr val="tx1"/>
                              </a:solidFill>
                            </a:rPr>
                            <a:t>salario</a:t>
                          </a:r>
                        </a:p>
                      </a:txBody>
                      <a:tcPr/>
                    </a:tc>
                    <a:tc>
                      <a:txBody>
                        <a:bodyPr/>
                        <a:lstStyle/>
                        <a:p>
                          <a:pPr algn="ctr"/>
                          <a:r>
                            <a:rPr lang="es-BO" sz="2000" dirty="0">
                              <a:solidFill>
                                <a:schemeClr val="tx1"/>
                              </a:solidFill>
                            </a:rPr>
                            <a:t>educación </a:t>
                          </a:r>
                        </a:p>
                      </a:txBody>
                      <a:tcPr/>
                    </a:tc>
                    <a:tc>
                      <a:txBody>
                        <a:bodyPr/>
                        <a:lstStyle/>
                        <a:p>
                          <a:pPr algn="ctr"/>
                          <a:r>
                            <a:rPr lang="es-BO" sz="2000" dirty="0">
                              <a:solidFill>
                                <a:schemeClr val="tx1"/>
                              </a:solidFill>
                            </a:rPr>
                            <a:t>edad </a:t>
                          </a:r>
                        </a:p>
                      </a:txBody>
                      <a:tcPr/>
                    </a:tc>
                    <a:tc>
                      <a:txBody>
                        <a:bodyPr/>
                        <a:lstStyle/>
                        <a:p>
                          <a:pPr algn="ctr"/>
                          <a:r>
                            <a:rPr lang="es-BO" sz="2000" dirty="0">
                              <a:solidFill>
                                <a:schemeClr val="tx1"/>
                              </a:solidFill>
                            </a:rPr>
                            <a:t>experiencia</a:t>
                          </a:r>
                        </a:p>
                      </a:txBody>
                      <a:tcPr/>
                    </a:tc>
                    <a:extLst>
                      <a:ext uri="{0D108BD9-81ED-4DB2-BD59-A6C34878D82A}">
                        <a16:rowId xmlns:a16="http://schemas.microsoft.com/office/drawing/2014/main" val="1048531815"/>
                      </a:ext>
                    </a:extLst>
                  </a:tr>
                  <a:tr h="370840">
                    <a:tc>
                      <a:txBody>
                        <a:bodyPr/>
                        <a:lstStyle/>
                        <a:p>
                          <a:pPr algn="ctr"/>
                          <a14:m>
                            <m:oMath xmlns:m="http://schemas.openxmlformats.org/officeDocument/2006/math">
                              <m:r>
                                <a:rPr lang="en-US" sz="2000" b="0" i="1" dirty="0" smtClean="0">
                                  <a:solidFill>
                                    <a:srgbClr val="FF0000"/>
                                  </a:solidFill>
                                  <a:latin typeface="Cambria Math" panose="02040503050406030204" pitchFamily="18" charset="0"/>
                                  <a:ea typeface="Cambria Math" panose="02040503050406030204" pitchFamily="18" charset="0"/>
                                </a:rPr>
                                <m:t>𝑖</m:t>
                              </m:r>
                            </m:oMath>
                          </a14:m>
                          <a:r>
                            <a:rPr lang="es-BO" sz="2000" dirty="0"/>
                            <a:t> = 1</a:t>
                          </a:r>
                        </a:p>
                      </a:txBody>
                      <a:tcPr/>
                    </a:tc>
                    <a:tc>
                      <a:txBody>
                        <a:bodyPr/>
                        <a:lstStyle/>
                        <a:p>
                          <a:pPr algn="ctr"/>
                          <a:r>
                            <a:rPr lang="es-BO" sz="2000" dirty="0"/>
                            <a:t>3600</a:t>
                          </a:r>
                        </a:p>
                      </a:txBody>
                      <a:tcPr/>
                    </a:tc>
                    <a:tc>
                      <a:txBody>
                        <a:bodyPr/>
                        <a:lstStyle/>
                        <a:p>
                          <a:pPr algn="ctr"/>
                          <a:r>
                            <a:rPr lang="es-BO" sz="2000" dirty="0"/>
                            <a:t>24</a:t>
                          </a:r>
                        </a:p>
                      </a:txBody>
                      <a:tcPr/>
                    </a:tc>
                    <a:tc>
                      <a:txBody>
                        <a:bodyPr/>
                        <a:lstStyle/>
                        <a:p>
                          <a:pPr algn="ctr"/>
                          <a:r>
                            <a:rPr lang="es-BO" sz="2000" dirty="0"/>
                            <a:t>31</a:t>
                          </a:r>
                        </a:p>
                      </a:txBody>
                      <a:tcPr/>
                    </a:tc>
                    <a:tc>
                      <a:txBody>
                        <a:bodyPr/>
                        <a:lstStyle/>
                        <a:p>
                          <a:pPr algn="ctr"/>
                          <a:r>
                            <a:rPr lang="es-BO" sz="2000" dirty="0"/>
                            <a:t>6</a:t>
                          </a:r>
                        </a:p>
                      </a:txBody>
                      <a:tcPr/>
                    </a:tc>
                    <a:extLst>
                      <a:ext uri="{0D108BD9-81ED-4DB2-BD59-A6C34878D82A}">
                        <a16:rowId xmlns:a16="http://schemas.microsoft.com/office/drawing/2014/main" val="29381545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solidFill>
                                    <a:srgbClr val="FF0000"/>
                                  </a:solidFill>
                                  <a:latin typeface="Cambria Math" panose="02040503050406030204" pitchFamily="18" charset="0"/>
                                  <a:ea typeface="Cambria Math" panose="02040503050406030204" pitchFamily="18" charset="0"/>
                                </a:rPr>
                                <m:t>𝑖</m:t>
                              </m:r>
                            </m:oMath>
                          </a14:m>
                          <a:r>
                            <a:rPr lang="es-BO" sz="2000" dirty="0"/>
                            <a:t> = 2</a:t>
                          </a:r>
                        </a:p>
                      </a:txBody>
                      <a:tcPr/>
                    </a:tc>
                    <a:tc>
                      <a:txBody>
                        <a:bodyPr/>
                        <a:lstStyle/>
                        <a:p>
                          <a:pPr algn="ctr"/>
                          <a:r>
                            <a:rPr lang="es-BO" sz="2000" dirty="0"/>
                            <a:t>2400</a:t>
                          </a:r>
                        </a:p>
                      </a:txBody>
                      <a:tcPr/>
                    </a:tc>
                    <a:tc>
                      <a:txBody>
                        <a:bodyPr/>
                        <a:lstStyle/>
                        <a:p>
                          <a:pPr algn="ctr"/>
                          <a:r>
                            <a:rPr lang="es-BO" sz="2000" dirty="0"/>
                            <a:t>18</a:t>
                          </a:r>
                        </a:p>
                      </a:txBody>
                      <a:tcPr/>
                    </a:tc>
                    <a:tc>
                      <a:txBody>
                        <a:bodyPr/>
                        <a:lstStyle/>
                        <a:p>
                          <a:pPr algn="ctr"/>
                          <a:r>
                            <a:rPr lang="es-BO" sz="2000" dirty="0"/>
                            <a:t>27</a:t>
                          </a:r>
                        </a:p>
                      </a:txBody>
                      <a:tcPr/>
                    </a:tc>
                    <a:tc>
                      <a:txBody>
                        <a:bodyPr/>
                        <a:lstStyle/>
                        <a:p>
                          <a:pPr algn="ctr"/>
                          <a:r>
                            <a:rPr lang="es-BO" sz="2000" dirty="0"/>
                            <a:t>1</a:t>
                          </a:r>
                        </a:p>
                      </a:txBody>
                      <a:tcPr/>
                    </a:tc>
                    <a:extLst>
                      <a:ext uri="{0D108BD9-81ED-4DB2-BD59-A6C34878D82A}">
                        <a16:rowId xmlns:a16="http://schemas.microsoft.com/office/drawing/2014/main" val="2728154459"/>
                      </a:ext>
                    </a:extLst>
                  </a:tr>
                  <a:tr h="370840">
                    <a:tc>
                      <a:txBody>
                        <a:bodyPr/>
                        <a:lstStyle/>
                        <a:p>
                          <a:pPr algn="ctr"/>
                          <a14:m>
                            <m:oMathPara xmlns:m="http://schemas.openxmlformats.org/officeDocument/2006/math">
                              <m:oMathParaPr>
                                <m:jc m:val="centerGroup"/>
                              </m:oMathParaPr>
                              <m:oMath xmlns:m="http://schemas.openxmlformats.org/officeDocument/2006/math">
                                <m:r>
                                  <a:rPr lang="es-BO" sz="2000" i="1" smtClean="0">
                                    <a:latin typeface="Cambria Math" panose="02040503050406030204" pitchFamily="18" charset="0"/>
                                    <a:ea typeface="Cambria Math" panose="02040503050406030204" pitchFamily="18" charset="0"/>
                                  </a:rPr>
                                  <m:t>⋮</m:t>
                                </m:r>
                              </m:oMath>
                            </m:oMathPara>
                          </a14:m>
                          <a:endParaRPr lang="es-BO" sz="2000" dirty="0"/>
                        </a:p>
                      </a:txBody>
                      <a:tcPr/>
                    </a:tc>
                    <a:tc>
                      <a:txBody>
                        <a:bodyPr/>
                        <a:lstStyle/>
                        <a:p>
                          <a:pPr algn="ctr"/>
                          <a14:m>
                            <m:oMathPara xmlns:m="http://schemas.openxmlformats.org/officeDocument/2006/math">
                              <m:oMathParaPr>
                                <m:jc m:val="centerGroup"/>
                              </m:oMathParaPr>
                              <m:oMath xmlns:m="http://schemas.openxmlformats.org/officeDocument/2006/math">
                                <m:r>
                                  <a:rPr lang="es-BO" sz="2000" i="1" smtClean="0">
                                    <a:latin typeface="Cambria Math" panose="02040503050406030204" pitchFamily="18" charset="0"/>
                                    <a:ea typeface="Cambria Math" panose="02040503050406030204" pitchFamily="18" charset="0"/>
                                  </a:rPr>
                                  <m:t>⋮</m:t>
                                </m:r>
                              </m:oMath>
                            </m:oMathPara>
                          </a14:m>
                          <a:endParaRPr lang="es-BO"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s-BO" sz="2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s-BO" sz="2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s-BO" sz="2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0111410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solidFill>
                                    <a:srgbClr val="FF0000"/>
                                  </a:solidFill>
                                  <a:latin typeface="Cambria Math" panose="02040503050406030204" pitchFamily="18" charset="0"/>
                                  <a:ea typeface="Cambria Math" panose="02040503050406030204" pitchFamily="18" charset="0"/>
                                </a:rPr>
                                <m:t>𝑖</m:t>
                              </m:r>
                            </m:oMath>
                          </a14:m>
                          <a:r>
                            <a:rPr lang="es-BO" sz="2000" dirty="0"/>
                            <a:t> = n</a:t>
                          </a:r>
                        </a:p>
                      </a:txBody>
                      <a:tcPr/>
                    </a:tc>
                    <a:tc>
                      <a:txBody>
                        <a:bodyPr/>
                        <a:lstStyle/>
                        <a:p>
                          <a:pPr algn="ctr"/>
                          <a:r>
                            <a:rPr lang="es-BO" sz="2000" dirty="0"/>
                            <a:t>4500</a:t>
                          </a:r>
                        </a:p>
                      </a:txBody>
                      <a:tcPr/>
                    </a:tc>
                    <a:tc>
                      <a:txBody>
                        <a:bodyPr/>
                        <a:lstStyle/>
                        <a:p>
                          <a:pPr algn="ctr"/>
                          <a:r>
                            <a:rPr lang="es-BO" sz="2000" dirty="0"/>
                            <a:t>32</a:t>
                          </a:r>
                        </a:p>
                      </a:txBody>
                      <a:tcPr/>
                    </a:tc>
                    <a:tc>
                      <a:txBody>
                        <a:bodyPr/>
                        <a:lstStyle/>
                        <a:p>
                          <a:pPr algn="ctr"/>
                          <a:r>
                            <a:rPr lang="es-BO" sz="2000" dirty="0"/>
                            <a:t>42</a:t>
                          </a:r>
                        </a:p>
                      </a:txBody>
                      <a:tcPr/>
                    </a:tc>
                    <a:tc>
                      <a:txBody>
                        <a:bodyPr/>
                        <a:lstStyle/>
                        <a:p>
                          <a:pPr algn="ctr"/>
                          <a:r>
                            <a:rPr lang="es-BO" sz="2000" dirty="0"/>
                            <a:t>8</a:t>
                          </a:r>
                        </a:p>
                      </a:txBody>
                      <a:tcPr/>
                    </a:tc>
                    <a:extLst>
                      <a:ext uri="{0D108BD9-81ED-4DB2-BD59-A6C34878D82A}">
                        <a16:rowId xmlns:a16="http://schemas.microsoft.com/office/drawing/2014/main" val="3264653052"/>
                      </a:ext>
                    </a:extLst>
                  </a:tr>
                </a:tbl>
              </a:graphicData>
            </a:graphic>
          </p:graphicFrame>
        </mc:Choice>
        <mc:Fallback xmlns="">
          <p:graphicFrame>
            <p:nvGraphicFramePr>
              <p:cNvPr id="3" name="Table 3">
                <a:extLst>
                  <a:ext uri="{FF2B5EF4-FFF2-40B4-BE49-F238E27FC236}">
                    <a16:creationId xmlns:a16="http://schemas.microsoft.com/office/drawing/2014/main" id="{008D5852-7124-D0D7-2677-7AA794D290F5}"/>
                  </a:ext>
                </a:extLst>
              </p:cNvPr>
              <p:cNvGraphicFramePr>
                <a:graphicFrameLocks noGrp="1"/>
              </p:cNvGraphicFramePr>
              <p:nvPr>
                <p:extLst>
                  <p:ext uri="{D42A27DB-BD31-4B8C-83A1-F6EECF244321}">
                    <p14:modId xmlns:p14="http://schemas.microsoft.com/office/powerpoint/2010/main" val="1654850905"/>
                  </p:ext>
                </p:extLst>
              </p:nvPr>
            </p:nvGraphicFramePr>
            <p:xfrm>
              <a:off x="1579612" y="4050007"/>
              <a:ext cx="8873425" cy="1981200"/>
            </p:xfrm>
            <a:graphic>
              <a:graphicData uri="http://schemas.openxmlformats.org/drawingml/2006/table">
                <a:tbl>
                  <a:tblPr firstRow="1" bandRow="1">
                    <a:tableStyleId>{00A15C55-8517-42AA-B614-E9B94910E393}</a:tableStyleId>
                  </a:tblPr>
                  <a:tblGrid>
                    <a:gridCol w="1774685">
                      <a:extLst>
                        <a:ext uri="{9D8B030D-6E8A-4147-A177-3AD203B41FA5}">
                          <a16:colId xmlns:a16="http://schemas.microsoft.com/office/drawing/2014/main" val="3224223277"/>
                        </a:ext>
                      </a:extLst>
                    </a:gridCol>
                    <a:gridCol w="1774685">
                      <a:extLst>
                        <a:ext uri="{9D8B030D-6E8A-4147-A177-3AD203B41FA5}">
                          <a16:colId xmlns:a16="http://schemas.microsoft.com/office/drawing/2014/main" val="1168369410"/>
                        </a:ext>
                      </a:extLst>
                    </a:gridCol>
                    <a:gridCol w="1774685">
                      <a:extLst>
                        <a:ext uri="{9D8B030D-6E8A-4147-A177-3AD203B41FA5}">
                          <a16:colId xmlns:a16="http://schemas.microsoft.com/office/drawing/2014/main" val="4237726424"/>
                        </a:ext>
                      </a:extLst>
                    </a:gridCol>
                    <a:gridCol w="1774685">
                      <a:extLst>
                        <a:ext uri="{9D8B030D-6E8A-4147-A177-3AD203B41FA5}">
                          <a16:colId xmlns:a16="http://schemas.microsoft.com/office/drawing/2014/main" val="428843040"/>
                        </a:ext>
                      </a:extLst>
                    </a:gridCol>
                    <a:gridCol w="1774685">
                      <a:extLst>
                        <a:ext uri="{9D8B030D-6E8A-4147-A177-3AD203B41FA5}">
                          <a16:colId xmlns:a16="http://schemas.microsoft.com/office/drawing/2014/main" val="3919270291"/>
                        </a:ext>
                      </a:extLst>
                    </a:gridCol>
                  </a:tblGrid>
                  <a:tr h="396240">
                    <a:tc>
                      <a:txBody>
                        <a:bodyPr/>
                        <a:lstStyle/>
                        <a:p>
                          <a:pPr algn="ctr"/>
                          <a:r>
                            <a:rPr lang="es-BO" sz="2000" dirty="0">
                              <a:solidFill>
                                <a:schemeClr val="tx1"/>
                              </a:solidFill>
                            </a:rPr>
                            <a:t>persona</a:t>
                          </a:r>
                        </a:p>
                      </a:txBody>
                      <a:tcPr/>
                    </a:tc>
                    <a:tc>
                      <a:txBody>
                        <a:bodyPr/>
                        <a:lstStyle/>
                        <a:p>
                          <a:pPr algn="ctr"/>
                          <a:r>
                            <a:rPr lang="es-BO" sz="2000" dirty="0">
                              <a:solidFill>
                                <a:schemeClr val="tx1"/>
                              </a:solidFill>
                            </a:rPr>
                            <a:t>salario</a:t>
                          </a:r>
                        </a:p>
                      </a:txBody>
                      <a:tcPr/>
                    </a:tc>
                    <a:tc>
                      <a:txBody>
                        <a:bodyPr/>
                        <a:lstStyle/>
                        <a:p>
                          <a:pPr algn="ctr"/>
                          <a:r>
                            <a:rPr lang="es-BO" sz="2000" dirty="0">
                              <a:solidFill>
                                <a:schemeClr val="tx1"/>
                              </a:solidFill>
                            </a:rPr>
                            <a:t>educación </a:t>
                          </a:r>
                        </a:p>
                      </a:txBody>
                      <a:tcPr/>
                    </a:tc>
                    <a:tc>
                      <a:txBody>
                        <a:bodyPr/>
                        <a:lstStyle/>
                        <a:p>
                          <a:pPr algn="ctr"/>
                          <a:r>
                            <a:rPr lang="es-BO" sz="2000" dirty="0">
                              <a:solidFill>
                                <a:schemeClr val="tx1"/>
                              </a:solidFill>
                            </a:rPr>
                            <a:t>edad </a:t>
                          </a:r>
                        </a:p>
                      </a:txBody>
                      <a:tcPr/>
                    </a:tc>
                    <a:tc>
                      <a:txBody>
                        <a:bodyPr/>
                        <a:lstStyle/>
                        <a:p>
                          <a:pPr algn="ctr"/>
                          <a:r>
                            <a:rPr lang="es-BO" sz="2000" dirty="0">
                              <a:solidFill>
                                <a:schemeClr val="tx1"/>
                              </a:solidFill>
                            </a:rPr>
                            <a:t>experiencia</a:t>
                          </a:r>
                        </a:p>
                      </a:txBody>
                      <a:tcPr/>
                    </a:tc>
                    <a:extLst>
                      <a:ext uri="{0D108BD9-81ED-4DB2-BD59-A6C34878D82A}">
                        <a16:rowId xmlns:a16="http://schemas.microsoft.com/office/drawing/2014/main" val="1048531815"/>
                      </a:ext>
                    </a:extLst>
                  </a:tr>
                  <a:tr h="396240">
                    <a:tc>
                      <a:txBody>
                        <a:bodyPr/>
                        <a:lstStyle/>
                        <a:p>
                          <a:endParaRPr lang="en-US"/>
                        </a:p>
                      </a:txBody>
                      <a:tcPr>
                        <a:blipFill>
                          <a:blip r:embed="rId3"/>
                          <a:stretch>
                            <a:fillRect l="-344" t="-107692" r="-401718" b="-327692"/>
                          </a:stretch>
                        </a:blipFill>
                      </a:tcPr>
                    </a:tc>
                    <a:tc>
                      <a:txBody>
                        <a:bodyPr/>
                        <a:lstStyle/>
                        <a:p>
                          <a:pPr algn="ctr"/>
                          <a:r>
                            <a:rPr lang="es-BO" sz="2000" dirty="0"/>
                            <a:t>3600</a:t>
                          </a:r>
                        </a:p>
                      </a:txBody>
                      <a:tcPr/>
                    </a:tc>
                    <a:tc>
                      <a:txBody>
                        <a:bodyPr/>
                        <a:lstStyle/>
                        <a:p>
                          <a:pPr algn="ctr"/>
                          <a:r>
                            <a:rPr lang="es-BO" sz="2000" dirty="0"/>
                            <a:t>24</a:t>
                          </a:r>
                        </a:p>
                      </a:txBody>
                      <a:tcPr/>
                    </a:tc>
                    <a:tc>
                      <a:txBody>
                        <a:bodyPr/>
                        <a:lstStyle/>
                        <a:p>
                          <a:pPr algn="ctr"/>
                          <a:r>
                            <a:rPr lang="es-BO" sz="2000" dirty="0"/>
                            <a:t>31</a:t>
                          </a:r>
                        </a:p>
                      </a:txBody>
                      <a:tcPr/>
                    </a:tc>
                    <a:tc>
                      <a:txBody>
                        <a:bodyPr/>
                        <a:lstStyle/>
                        <a:p>
                          <a:pPr algn="ctr"/>
                          <a:r>
                            <a:rPr lang="es-BO" sz="2000" dirty="0"/>
                            <a:t>6</a:t>
                          </a:r>
                        </a:p>
                      </a:txBody>
                      <a:tcPr/>
                    </a:tc>
                    <a:extLst>
                      <a:ext uri="{0D108BD9-81ED-4DB2-BD59-A6C34878D82A}">
                        <a16:rowId xmlns:a16="http://schemas.microsoft.com/office/drawing/2014/main" val="2938154520"/>
                      </a:ext>
                    </a:extLst>
                  </a:tr>
                  <a:tr h="396240">
                    <a:tc>
                      <a:txBody>
                        <a:bodyPr/>
                        <a:lstStyle/>
                        <a:p>
                          <a:endParaRPr lang="en-US"/>
                        </a:p>
                      </a:txBody>
                      <a:tcPr>
                        <a:blipFill>
                          <a:blip r:embed="rId3"/>
                          <a:stretch>
                            <a:fillRect l="-344" t="-204545" r="-401718" b="-222727"/>
                          </a:stretch>
                        </a:blipFill>
                      </a:tcPr>
                    </a:tc>
                    <a:tc>
                      <a:txBody>
                        <a:bodyPr/>
                        <a:lstStyle/>
                        <a:p>
                          <a:pPr algn="ctr"/>
                          <a:r>
                            <a:rPr lang="es-BO" sz="2000" dirty="0"/>
                            <a:t>2400</a:t>
                          </a:r>
                        </a:p>
                      </a:txBody>
                      <a:tcPr/>
                    </a:tc>
                    <a:tc>
                      <a:txBody>
                        <a:bodyPr/>
                        <a:lstStyle/>
                        <a:p>
                          <a:pPr algn="ctr"/>
                          <a:r>
                            <a:rPr lang="es-BO" sz="2000" dirty="0"/>
                            <a:t>18</a:t>
                          </a:r>
                        </a:p>
                      </a:txBody>
                      <a:tcPr/>
                    </a:tc>
                    <a:tc>
                      <a:txBody>
                        <a:bodyPr/>
                        <a:lstStyle/>
                        <a:p>
                          <a:pPr algn="ctr"/>
                          <a:r>
                            <a:rPr lang="es-BO" sz="2000" dirty="0"/>
                            <a:t>27</a:t>
                          </a:r>
                        </a:p>
                      </a:txBody>
                      <a:tcPr/>
                    </a:tc>
                    <a:tc>
                      <a:txBody>
                        <a:bodyPr/>
                        <a:lstStyle/>
                        <a:p>
                          <a:pPr algn="ctr"/>
                          <a:r>
                            <a:rPr lang="es-BO" sz="2000" dirty="0"/>
                            <a:t>1</a:t>
                          </a:r>
                        </a:p>
                      </a:txBody>
                      <a:tcPr/>
                    </a:tc>
                    <a:extLst>
                      <a:ext uri="{0D108BD9-81ED-4DB2-BD59-A6C34878D82A}">
                        <a16:rowId xmlns:a16="http://schemas.microsoft.com/office/drawing/2014/main" val="2728154459"/>
                      </a:ext>
                    </a:extLst>
                  </a:tr>
                  <a:tr h="396240">
                    <a:tc>
                      <a:txBody>
                        <a:bodyPr/>
                        <a:lstStyle/>
                        <a:p>
                          <a:endParaRPr lang="en-US"/>
                        </a:p>
                      </a:txBody>
                      <a:tcPr>
                        <a:blipFill>
                          <a:blip r:embed="rId3"/>
                          <a:stretch>
                            <a:fillRect l="-344" t="-309231" r="-401718" b="-126154"/>
                          </a:stretch>
                        </a:blipFill>
                      </a:tcPr>
                    </a:tc>
                    <a:tc>
                      <a:txBody>
                        <a:bodyPr/>
                        <a:lstStyle/>
                        <a:p>
                          <a:endParaRPr lang="en-US"/>
                        </a:p>
                      </a:txBody>
                      <a:tcPr>
                        <a:blipFill>
                          <a:blip r:embed="rId3"/>
                          <a:stretch>
                            <a:fillRect l="-100344" t="-309231" r="-301718" b="-126154"/>
                          </a:stretch>
                        </a:blipFill>
                      </a:tcPr>
                    </a:tc>
                    <a:tc>
                      <a:txBody>
                        <a:bodyPr/>
                        <a:lstStyle/>
                        <a:p>
                          <a:endParaRPr lang="en-US"/>
                        </a:p>
                      </a:txBody>
                      <a:tcPr>
                        <a:blipFill>
                          <a:blip r:embed="rId3"/>
                          <a:stretch>
                            <a:fillRect l="-199658" t="-309231" r="-200685" b="-126154"/>
                          </a:stretch>
                        </a:blipFill>
                      </a:tcPr>
                    </a:tc>
                    <a:tc>
                      <a:txBody>
                        <a:bodyPr/>
                        <a:lstStyle/>
                        <a:p>
                          <a:endParaRPr lang="en-US"/>
                        </a:p>
                      </a:txBody>
                      <a:tcPr>
                        <a:blipFill>
                          <a:blip r:embed="rId3"/>
                          <a:stretch>
                            <a:fillRect l="-300687" t="-309231" r="-101375" b="-126154"/>
                          </a:stretch>
                        </a:blipFill>
                      </a:tcPr>
                    </a:tc>
                    <a:tc>
                      <a:txBody>
                        <a:bodyPr/>
                        <a:lstStyle/>
                        <a:p>
                          <a:endParaRPr lang="en-US"/>
                        </a:p>
                      </a:txBody>
                      <a:tcPr>
                        <a:blipFill>
                          <a:blip r:embed="rId3"/>
                          <a:stretch>
                            <a:fillRect l="-400687" t="-309231" r="-1375" b="-126154"/>
                          </a:stretch>
                        </a:blipFill>
                      </a:tcPr>
                    </a:tc>
                    <a:extLst>
                      <a:ext uri="{0D108BD9-81ED-4DB2-BD59-A6C34878D82A}">
                        <a16:rowId xmlns:a16="http://schemas.microsoft.com/office/drawing/2014/main" val="1011141060"/>
                      </a:ext>
                    </a:extLst>
                  </a:tr>
                  <a:tr h="396240">
                    <a:tc>
                      <a:txBody>
                        <a:bodyPr/>
                        <a:lstStyle/>
                        <a:p>
                          <a:endParaRPr lang="en-US"/>
                        </a:p>
                      </a:txBody>
                      <a:tcPr>
                        <a:blipFill>
                          <a:blip r:embed="rId3"/>
                          <a:stretch>
                            <a:fillRect l="-344" t="-409231" r="-401718" b="-26154"/>
                          </a:stretch>
                        </a:blipFill>
                      </a:tcPr>
                    </a:tc>
                    <a:tc>
                      <a:txBody>
                        <a:bodyPr/>
                        <a:lstStyle/>
                        <a:p>
                          <a:pPr algn="ctr"/>
                          <a:r>
                            <a:rPr lang="es-BO" sz="2000" dirty="0"/>
                            <a:t>4500</a:t>
                          </a:r>
                        </a:p>
                      </a:txBody>
                      <a:tcPr/>
                    </a:tc>
                    <a:tc>
                      <a:txBody>
                        <a:bodyPr/>
                        <a:lstStyle/>
                        <a:p>
                          <a:pPr algn="ctr"/>
                          <a:r>
                            <a:rPr lang="es-BO" sz="2000" dirty="0"/>
                            <a:t>32</a:t>
                          </a:r>
                        </a:p>
                      </a:txBody>
                      <a:tcPr/>
                    </a:tc>
                    <a:tc>
                      <a:txBody>
                        <a:bodyPr/>
                        <a:lstStyle/>
                        <a:p>
                          <a:pPr algn="ctr"/>
                          <a:r>
                            <a:rPr lang="es-BO" sz="2000" dirty="0"/>
                            <a:t>42</a:t>
                          </a:r>
                        </a:p>
                      </a:txBody>
                      <a:tcPr/>
                    </a:tc>
                    <a:tc>
                      <a:txBody>
                        <a:bodyPr/>
                        <a:lstStyle/>
                        <a:p>
                          <a:pPr algn="ctr"/>
                          <a:r>
                            <a:rPr lang="es-BO" sz="2000" dirty="0"/>
                            <a:t>8</a:t>
                          </a:r>
                        </a:p>
                      </a:txBody>
                      <a:tcPr/>
                    </a:tc>
                    <a:extLst>
                      <a:ext uri="{0D108BD9-81ED-4DB2-BD59-A6C34878D82A}">
                        <a16:rowId xmlns:a16="http://schemas.microsoft.com/office/drawing/2014/main" val="3264653052"/>
                      </a:ext>
                    </a:extLst>
                  </a:tr>
                </a:tbl>
              </a:graphicData>
            </a:graphic>
          </p:graphicFrame>
        </mc:Fallback>
      </mc:AlternateContent>
    </p:spTree>
    <p:extLst>
      <p:ext uri="{BB962C8B-B14F-4D97-AF65-F5344CB8AC3E}">
        <p14:creationId xmlns:p14="http://schemas.microsoft.com/office/powerpoint/2010/main" val="1727549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solidFill>
                  <a:srgbClr val="7030A0"/>
                </a:solidFill>
              </a:rPr>
              <a:t>Econometría</a:t>
            </a:r>
            <a:r>
              <a:rPr lang="es-BO" dirty="0"/>
              <a:t> y machine </a:t>
            </a:r>
            <a:r>
              <a:rPr lang="es-BO" dirty="0" err="1"/>
              <a:t>learning</a:t>
            </a:r>
            <a:endParaRPr lang="es-BO"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2FECF-6FBE-FA75-8578-9B58FAE75AA7}"/>
                  </a:ext>
                </a:extLst>
              </p:cNvPr>
              <p:cNvSpPr txBox="1"/>
              <p:nvPr/>
            </p:nvSpPr>
            <p:spPr>
              <a:xfrm>
                <a:off x="596766" y="1576847"/>
                <a:ext cx="11146055" cy="52112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sz="2800" dirty="0">
                              <a:latin typeface="Cambria Math" panose="02040503050406030204" pitchFamily="18" charset="0"/>
                              <a:ea typeface="Cambria Math" panose="02040503050406030204" pitchFamily="18" charset="0"/>
                            </a:rPr>
                            <m:t>salar</m:t>
                          </m:r>
                          <m:r>
                            <m:rPr>
                              <m:sty m:val="p"/>
                            </m:rPr>
                            <a:rPr lang="en-US" sz="2800" b="0" i="0" dirty="0" smtClean="0">
                              <a:latin typeface="Cambria Math" panose="02040503050406030204" pitchFamily="18" charset="0"/>
                              <a:ea typeface="Cambria Math" panose="02040503050406030204" pitchFamily="18" charset="0"/>
                            </a:rPr>
                            <m:t>io</m:t>
                          </m:r>
                        </m:e>
                        <m:sub>
                          <m:r>
                            <a:rPr lang="en-US" sz="2800" b="0" i="1" dirty="0" smtClean="0">
                              <a:solidFill>
                                <a:srgbClr val="FF0000"/>
                              </a:solidFill>
                              <a:latin typeface="Cambria Math" panose="02040503050406030204" pitchFamily="18" charset="0"/>
                              <a:ea typeface="Cambria Math" panose="02040503050406030204" pitchFamily="18" charset="0"/>
                            </a:rPr>
                            <m:t>𝑖</m:t>
                          </m:r>
                        </m:sub>
                      </m:sSub>
                      <m:r>
                        <a:rPr lang="es-ES" sz="2800" i="0"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rPr>
                            <m:t>𝑒𝑑𝑢𝑐</m:t>
                          </m:r>
                        </m:sub>
                      </m:sSub>
                      <m:sSub>
                        <m:sSubPr>
                          <m:ctrlPr>
                            <a:rPr lang="en-US" sz="2800" i="1" dirty="0" smtClean="0">
                              <a:solidFill>
                                <a:schemeClr val="tx1"/>
                              </a:solidFill>
                              <a:latin typeface="Cambria Math" panose="02040503050406030204" pitchFamily="18" charset="0"/>
                            </a:rPr>
                          </m:ctrlPr>
                        </m:sSubPr>
                        <m:e>
                          <m:r>
                            <m:rPr>
                              <m:sty m:val="p"/>
                            </m:rPr>
                            <a:rPr lang="es-ES" sz="2800" dirty="0">
                              <a:latin typeface="Cambria Math" panose="02040503050406030204" pitchFamily="18" charset="0"/>
                            </a:rPr>
                            <m:t>educaci</m:t>
                          </m:r>
                          <m:r>
                            <a:rPr lang="es-ES" sz="2800" dirty="0">
                              <a:latin typeface="Cambria Math" panose="02040503050406030204" pitchFamily="18" charset="0"/>
                            </a:rPr>
                            <m:t>ó</m:t>
                          </m:r>
                          <m:r>
                            <m:rPr>
                              <m:sty m:val="p"/>
                            </m:rPr>
                            <a:rPr lang="es-ES" sz="2800" dirty="0">
                              <a:latin typeface="Cambria Math" panose="02040503050406030204" pitchFamily="18" charset="0"/>
                            </a:rPr>
                            <m:t>n</m:t>
                          </m:r>
                        </m:e>
                        <m:sub>
                          <m:r>
                            <a:rPr lang="en-US" sz="2800" b="0" i="1" dirty="0" smtClean="0">
                              <a:solidFill>
                                <a:srgbClr val="FF0000"/>
                              </a:solidFill>
                              <a:latin typeface="Cambria Math" panose="02040503050406030204" pitchFamily="18" charset="0"/>
                            </a:rPr>
                            <m:t>𝑖</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ea typeface="Cambria Math" panose="02040503050406030204" pitchFamily="18" charset="0"/>
                            </a:rPr>
                            <m:t>𝑒𝑑𝑎𝑑</m:t>
                          </m:r>
                        </m:sub>
                      </m:sSub>
                      <m:sSub>
                        <m:sSubPr>
                          <m:ctrlPr>
                            <a:rPr lang="en-US" sz="28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800" dirty="0">
                              <a:latin typeface="Cambria Math" panose="02040503050406030204" pitchFamily="18" charset="0"/>
                            </a:rPr>
                            <m:t>edad</m:t>
                          </m:r>
                        </m:e>
                        <m:sub>
                          <m:r>
                            <a:rPr lang="en-US" sz="2800" b="0" i="1" dirty="0" smtClean="0">
                              <a:solidFill>
                                <a:srgbClr val="FF0000"/>
                              </a:solidFill>
                              <a:latin typeface="Cambria Math" panose="02040503050406030204" pitchFamily="18" charset="0"/>
                              <a:ea typeface="Cambria Math" panose="02040503050406030204" pitchFamily="18" charset="0"/>
                            </a:rPr>
                            <m:t>𝑖</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ea typeface="Cambria Math" panose="02040503050406030204" pitchFamily="18" charset="0"/>
                            </a:rPr>
                            <m:t>𝑒𝑥𝑝𝑒</m:t>
                          </m:r>
                        </m:sub>
                      </m:sSub>
                      <m:sSub>
                        <m:sSubPr>
                          <m:ctrlPr>
                            <a:rPr lang="en-US" sz="28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800" dirty="0">
                              <a:latin typeface="Cambria Math" panose="02040503050406030204" pitchFamily="18" charset="0"/>
                            </a:rPr>
                            <m:t>experiencia</m:t>
                          </m:r>
                        </m:e>
                        <m:sub>
                          <m:r>
                            <a:rPr lang="en-US" sz="2800" b="0" i="1" dirty="0" smtClean="0">
                              <a:solidFill>
                                <a:srgbClr val="FF0000"/>
                              </a:solidFill>
                              <a:latin typeface="Cambria Math" panose="02040503050406030204" pitchFamily="18" charset="0"/>
                              <a:ea typeface="Cambria Math" panose="02040503050406030204" pitchFamily="18" charset="0"/>
                            </a:rPr>
                            <m:t>𝑖</m:t>
                          </m:r>
                        </m:sub>
                      </m:sSub>
                      <m:r>
                        <a:rPr lang="en-US" sz="2800" b="0" i="0" dirty="0" smtClean="0">
                          <a:solidFill>
                            <a:schemeClr val="tx1"/>
                          </a:solidFill>
                          <a:latin typeface="Cambria Math" panose="02040503050406030204" pitchFamily="18" charset="0"/>
                        </a:rPr>
                        <m:t>+</m:t>
                      </m:r>
                      <m:sSub>
                        <m:sSubPr>
                          <m:ctrlPr>
                            <a:rPr lang="en-US" sz="2800" b="0" i="1" dirty="0" smtClean="0">
                              <a:solidFill>
                                <a:schemeClr val="tx1"/>
                              </a:solidFill>
                              <a:latin typeface="Cambria Math" panose="02040503050406030204" pitchFamily="18" charset="0"/>
                            </a:rPr>
                          </m:ctrlPr>
                        </m:sSubPr>
                        <m:e>
                          <m:r>
                            <m:rPr>
                              <m:sty m:val="p"/>
                            </m:rPr>
                            <a:rPr lang="el-GR" sz="2800" i="1" dirty="0">
                              <a:latin typeface="Cambria Math" panose="02040503050406030204" pitchFamily="18" charset="0"/>
                              <a:ea typeface="Cambria Math" panose="02040503050406030204" pitchFamily="18" charset="0"/>
                            </a:rPr>
                            <m:t>ε</m:t>
                          </m:r>
                        </m:e>
                        <m:sub>
                          <m:r>
                            <a:rPr lang="en-US" sz="2800" b="0" i="1" dirty="0" smtClean="0">
                              <a:solidFill>
                                <a:srgbClr val="FF0000"/>
                              </a:solidFill>
                              <a:latin typeface="Cambria Math" panose="02040503050406030204" pitchFamily="18" charset="0"/>
                            </a:rPr>
                            <m:t>𝑖</m:t>
                          </m:r>
                        </m:sub>
                      </m:sSub>
                    </m:oMath>
                  </m:oMathPara>
                </a14:m>
                <a:endParaRPr lang="en-US" sz="2800" dirty="0">
                  <a:solidFill>
                    <a:srgbClr val="FF0000"/>
                  </a:solidFill>
                </a:endParaRPr>
              </a:p>
              <a:p>
                <a:r>
                  <a:rPr lang="es-BO" sz="2400" b="1" dirty="0">
                    <a:solidFill>
                      <a:srgbClr val="7030A0"/>
                    </a:solidFill>
                    <a:latin typeface="Cambria Math" panose="02040503050406030204" pitchFamily="18" charset="0"/>
                    <a:ea typeface="Cambria Math" panose="02040503050406030204" pitchFamily="18" charset="0"/>
                  </a:rPr>
                  <a:t>Algoritmo de estimación:</a:t>
                </a:r>
              </a:p>
              <a:p>
                <a:r>
                  <a:rPr lang="en-US" sz="2000" b="1" dirty="0">
                    <a:solidFill>
                      <a:schemeClr val="tx1">
                        <a:lumMod val="50000"/>
                        <a:lumOff val="50000"/>
                      </a:schemeClr>
                    </a:solidFill>
                    <a:latin typeface="Cambria Math" panose="02040503050406030204" pitchFamily="18" charset="0"/>
                    <a:ea typeface="Cambria Math" panose="02040503050406030204" pitchFamily="18" charset="0"/>
                  </a:rPr>
                  <a:t>Input: </a:t>
                </a:r>
                <a:r>
                  <a:rPr lang="es-419" sz="2000" b="1" dirty="0">
                    <a:latin typeface="Cambria Math" panose="02040503050406030204" pitchFamily="18" charset="0"/>
                    <a:ea typeface="Cambria Math" panose="02040503050406030204" pitchFamily="18" charset="0"/>
                  </a:rPr>
                  <a:t>datos de salarios, educación, edad, experiencia</a:t>
                </a:r>
              </a:p>
              <a:p>
                <a:r>
                  <a:rPr lang="en-US" sz="2000" b="1" dirty="0">
                    <a:solidFill>
                      <a:schemeClr val="tx1">
                        <a:lumMod val="50000"/>
                        <a:lumOff val="50000"/>
                      </a:schemeClr>
                    </a:solidFill>
                    <a:latin typeface="Cambria Math" panose="02040503050406030204" pitchFamily="18" charset="0"/>
                    <a:ea typeface="Cambria Math" panose="02040503050406030204" pitchFamily="18" charset="0"/>
                  </a:rPr>
                  <a:t>Output: </a:t>
                </a:r>
                <a:r>
                  <a:rPr lang="en-US" sz="2000" b="1" dirty="0">
                    <a:solidFill>
                      <a:schemeClr val="tx1"/>
                    </a:solidFill>
                    <a:latin typeface="Cambria Math" panose="02040503050406030204" pitchFamily="18" charset="0"/>
                    <a:ea typeface="Cambria Math" panose="02040503050406030204" pitchFamily="18" charset="0"/>
                  </a:rPr>
                  <a:t>estimadores de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rPr>
                          <m:t>𝑒𝑑𝑢𝑐</m:t>
                        </m:r>
                      </m:sub>
                    </m:sSub>
                    <m:r>
                      <a:rPr lang="en-US" sz="2000" i="1" dirty="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𝑒𝑑𝑎𝑑</m:t>
                        </m:r>
                      </m:sub>
                    </m:sSub>
                    <m:r>
                      <a:rPr lang="en-US" sz="2000"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𝑒𝑥𝑝𝑒</m:t>
                        </m:r>
                      </m:sub>
                    </m:sSub>
                  </m:oMath>
                </a14:m>
                <a:endParaRPr lang="es-ES" sz="2000" dirty="0">
                  <a:solidFill>
                    <a:srgbClr val="0070C0"/>
                  </a:solidFill>
                </a:endParaRPr>
              </a:p>
              <a:p>
                <a:pPr lvl="1"/>
                <a:r>
                  <a:rPr lang="es-BO" sz="2000" dirty="0">
                    <a:solidFill>
                      <a:schemeClr val="tx1">
                        <a:lumMod val="50000"/>
                        <a:lumOff val="50000"/>
                      </a:schemeClr>
                    </a:solidFill>
                    <a:latin typeface="Cambria Math" panose="02040503050406030204" pitchFamily="18" charset="0"/>
                    <a:ea typeface="Cambria Math" panose="02040503050406030204" pitchFamily="18" charset="0"/>
                  </a:rPr>
                  <a:t>1. Representación matricial:</a:t>
                </a:r>
              </a:p>
              <a:p>
                <a:pPr lvl="3"/>
                <a14:m>
                  <m:oMathPara xmlns:m="http://schemas.openxmlformats.org/officeDocument/2006/math">
                    <m:oMathParaPr>
                      <m:jc m:val="left"/>
                    </m:oMathParaPr>
                    <m:oMath xmlns:m="http://schemas.openxmlformats.org/officeDocument/2006/math">
                      <m:r>
                        <a:rPr lang="el-GR" sz="2000" b="1" dirty="0" smtClean="0">
                          <a:solidFill>
                            <a:srgbClr val="0070C0"/>
                          </a:solidFill>
                          <a:latin typeface="Cambria Math" panose="02040503050406030204" pitchFamily="18" charset="0"/>
                          <a:ea typeface="Cambria Math" panose="02040503050406030204" pitchFamily="18" charset="0"/>
                        </a:rPr>
                        <m:t>𝚯</m:t>
                      </m:r>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rPr>
                            <m:t>𝑒𝑑𝑢𝑐</m:t>
                          </m:r>
                        </m:sub>
                      </m:sSub>
                      <m:r>
                        <a:rPr lang="en-US" sz="2000" i="1" dirty="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𝑒𝑑𝑎𝑑</m:t>
                          </m:r>
                        </m:sub>
                      </m:sSub>
                      <m:r>
                        <a:rPr lang="en-US" sz="2000"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𝑒𝑥𝑝𝑒</m:t>
                          </m:r>
                        </m:sub>
                      </m:sSub>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s-ES" sz="2000" dirty="0">
                  <a:solidFill>
                    <a:srgbClr val="0070C0"/>
                  </a:solidFill>
                </a:endParaRPr>
              </a:p>
              <a:p>
                <a:pPr lvl="3"/>
                <a14:m>
                  <m:oMathPara xmlns:m="http://schemas.openxmlformats.org/officeDocument/2006/math">
                    <m:oMathParaPr>
                      <m:jc m:val="left"/>
                    </m:oMathParaPr>
                    <m:oMath xmlns:m="http://schemas.openxmlformats.org/officeDocument/2006/math">
                      <m:r>
                        <a:rPr lang="en-US" sz="2000" b="1" i="0" dirty="0" smtClean="0">
                          <a:solidFill>
                            <a:srgbClr val="0070C0"/>
                          </a:solidFill>
                          <a:latin typeface="Cambria Math" panose="02040503050406030204" pitchFamily="18" charset="0"/>
                          <a:ea typeface="Cambria Math" panose="02040503050406030204" pitchFamily="18" charset="0"/>
                        </a:rPr>
                        <m:t>𝐗</m:t>
                      </m:r>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m:rPr>
                              <m:sty m:val="p"/>
                            </m:rPr>
                            <a:rPr lang="es-ES" sz="2000" dirty="0">
                              <a:latin typeface="Cambria Math" panose="02040503050406030204" pitchFamily="18" charset="0"/>
                            </a:rPr>
                            <m:t>educaci</m:t>
                          </m:r>
                          <m:r>
                            <a:rPr lang="es-ES" sz="2000" dirty="0">
                              <a:latin typeface="Cambria Math" panose="02040503050406030204" pitchFamily="18" charset="0"/>
                            </a:rPr>
                            <m:t>ó</m:t>
                          </m:r>
                          <m:r>
                            <m:rPr>
                              <m:sty m:val="p"/>
                            </m:rPr>
                            <a:rPr lang="es-ES" sz="2000" dirty="0">
                              <a:latin typeface="Cambria Math" panose="02040503050406030204" pitchFamily="18" charset="0"/>
                            </a:rPr>
                            <m:t>n</m:t>
                          </m:r>
                        </m:e>
                        <m:sub>
                          <m:r>
                            <a:rPr lang="en-US" sz="2000" i="1" dirty="0">
                              <a:solidFill>
                                <a:srgbClr val="FF0000"/>
                              </a:solidFill>
                              <a:latin typeface="Cambria Math" panose="02040503050406030204" pitchFamily="18" charset="0"/>
                            </a:rPr>
                            <m:t>𝑖</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edad</m:t>
                          </m:r>
                        </m:e>
                        <m:sub>
                          <m:r>
                            <a:rPr lang="en-US" sz="2000" i="1" dirty="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rgbClr val="FF000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experiencia</m:t>
                          </m:r>
                        </m:e>
                        <m:sub>
                          <m:r>
                            <a:rPr lang="en-US" sz="2000" i="1" dirty="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s-ES" sz="2000" dirty="0">
                  <a:solidFill>
                    <a:srgbClr val="0070C0"/>
                  </a:solidFill>
                </a:endParaRPr>
              </a:p>
              <a:p>
                <a:pPr lvl="3"/>
                <a:r>
                  <a:rPr lang="en-US" sz="2000" b="1" dirty="0">
                    <a:solidFill>
                      <a:srgbClr val="0070C0"/>
                    </a:solidFill>
                    <a:ea typeface="Cambria Math" panose="02040503050406030204" pitchFamily="18" charset="0"/>
                  </a:rPr>
                  <a:t>y</a:t>
                </a:r>
                <a:r>
                  <a:rPr lang="en-US" sz="2000" b="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b="0" i="0" dirty="0" smtClean="0">
                            <a:latin typeface="Cambria Math" panose="02040503050406030204" pitchFamily="18" charset="0"/>
                          </a:rPr>
                          <m:t>salario</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dirty="0">
                            <a:latin typeface="Cambria Math" panose="02040503050406030204" pitchFamily="18" charset="0"/>
                          </a:rPr>
                          <m:t>salario</m:t>
                        </m:r>
                      </m:e>
                      <m:sub>
                        <m:r>
                          <a:rPr lang="en-US" sz="2000" b="0" i="1" dirty="0" smtClean="0">
                            <a:latin typeface="Cambria Math" panose="02040503050406030204" pitchFamily="18" charset="0"/>
                          </a:rPr>
                          <m:t>2</m:t>
                        </m:r>
                      </m:sub>
                    </m:sSub>
                    <m:r>
                      <a:rPr lang="en-US" sz="2000" i="1" dirty="0">
                        <a:latin typeface="Cambria Math" panose="02040503050406030204" pitchFamily="18" charset="0"/>
                      </a:rPr>
                      <m:t>,</m:t>
                    </m:r>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b="0" i="0" dirty="0" smtClean="0">
                            <a:latin typeface="Cambria Math" panose="02040503050406030204" pitchFamily="18" charset="0"/>
                          </a:rPr>
                          <m:t>salario</m:t>
                        </m:r>
                      </m:e>
                      <m:sub>
                        <m:r>
                          <a:rPr lang="en-US" sz="2000" b="0" i="1" dirty="0" smtClean="0">
                            <a:latin typeface="Cambria Math" panose="02040503050406030204" pitchFamily="18" charset="0"/>
                          </a:rPr>
                          <m:t>𝑛</m:t>
                        </m:r>
                      </m:sub>
                    </m:sSub>
                    <m:r>
                      <a:rPr lang="en-US" sz="2000" b="0" i="1" dirty="0" smtClean="0">
                        <a:solidFill>
                          <a:srgbClr val="0070C0"/>
                        </a:solidFill>
                        <a:latin typeface="Cambria Math" panose="02040503050406030204" pitchFamily="18" charset="0"/>
                        <a:ea typeface="Cambria Math" panose="02040503050406030204" pitchFamily="18" charset="0"/>
                      </a:rPr>
                      <m:t>]</m:t>
                    </m:r>
                  </m:oMath>
                </a14:m>
                <a:endParaRPr lang="es-ES" sz="2000" dirty="0">
                  <a:solidFill>
                    <a:srgbClr val="0070C0"/>
                  </a:solidFill>
                </a:endParaRPr>
              </a:p>
              <a:p>
                <a:pPr lvl="3"/>
                <a14:m>
                  <m:oMath xmlns:m="http://schemas.openxmlformats.org/officeDocument/2006/math">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𝐲</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oMath>
                </a14:m>
                <a:r>
                  <a:rPr lang="es-ES" sz="2000" dirty="0">
                    <a:solidFill>
                      <a:schemeClr val="accent5">
                        <a:lumMod val="75000"/>
                      </a:schemeClr>
                    </a:solidFill>
                  </a:rPr>
                  <a:t>= </a:t>
                </a:r>
                <a14:m>
                  <m:oMath xmlns:m="http://schemas.openxmlformats.org/officeDocument/2006/math">
                    <m:r>
                      <a:rPr lang="en-US" sz="2000" b="1" dirty="0">
                        <a:solidFill>
                          <a:schemeClr val="accent5">
                            <a:lumMod val="75000"/>
                          </a:schemeClr>
                        </a:solidFill>
                        <a:latin typeface="Cambria Math" panose="02040503050406030204" pitchFamily="18" charset="0"/>
                        <a:ea typeface="Cambria Math" panose="02040503050406030204" pitchFamily="18" charset="0"/>
                      </a:rPr>
                      <m:t>𝐗</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r>
                      <a:rPr lang="el-GR" sz="2000" b="1" dirty="0">
                        <a:solidFill>
                          <a:schemeClr val="accent5">
                            <a:lumMod val="75000"/>
                          </a:schemeClr>
                        </a:solidFill>
                        <a:latin typeface="Cambria Math" panose="02040503050406030204" pitchFamily="18" charset="0"/>
                        <a:ea typeface="Cambria Math" panose="02040503050406030204" pitchFamily="18" charset="0"/>
                      </a:rPr>
                      <m:t>𝚯</m:t>
                    </m:r>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 </m:t>
                    </m:r>
                    <m:r>
                      <a:rPr lang="el-GR" sz="2000" b="1" i="0" dirty="0" smtClean="0">
                        <a:solidFill>
                          <a:schemeClr val="accent5">
                            <a:lumMod val="75000"/>
                          </a:schemeClr>
                        </a:solidFill>
                        <a:latin typeface="Cambria Math" panose="02040503050406030204" pitchFamily="18" charset="0"/>
                        <a:ea typeface="Cambria Math" panose="02040503050406030204" pitchFamily="18" charset="0"/>
                      </a:rPr>
                      <m:t>𝛆</m:t>
                    </m:r>
                  </m:oMath>
                </a14:m>
                <a:endParaRPr lang="en-US" sz="2000" b="1" dirty="0">
                  <a:solidFill>
                    <a:schemeClr val="accent5">
                      <a:lumMod val="75000"/>
                    </a:schemeClr>
                  </a:solidFill>
                  <a:ea typeface="Cambria Math" panose="02040503050406030204" pitchFamily="18" charset="0"/>
                </a:endParaRPr>
              </a:p>
              <a:p>
                <a:pPr lvl="3"/>
                <a14:m>
                  <m:oMath xmlns:m="http://schemas.openxmlformats.org/officeDocument/2006/math">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𝐲</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r>
                      <a:rPr lang="en-US" sz="2000" b="0" i="0" dirty="0" smtClean="0">
                        <a:solidFill>
                          <a:schemeClr val="accent5">
                            <a:lumMod val="75000"/>
                          </a:schemeClr>
                        </a:solidFill>
                        <a:latin typeface="Cambria Math" panose="02040503050406030204" pitchFamily="18" charset="0"/>
                        <a:ea typeface="Cambria Math" panose="02040503050406030204" pitchFamily="18" charset="0"/>
                      </a:rPr>
                      <m:t>−</m:t>
                    </m:r>
                  </m:oMath>
                </a14:m>
                <a:r>
                  <a:rPr lang="es-ES" sz="2000" dirty="0">
                    <a:solidFill>
                      <a:schemeClr val="accent5">
                        <a:lumMod val="75000"/>
                      </a:schemeClr>
                    </a:solidFill>
                  </a:rPr>
                  <a:t> </a:t>
                </a:r>
                <a14:m>
                  <m:oMath xmlns:m="http://schemas.openxmlformats.org/officeDocument/2006/math">
                    <m:r>
                      <a:rPr lang="en-US" sz="2000" b="1" dirty="0">
                        <a:solidFill>
                          <a:schemeClr val="accent5">
                            <a:lumMod val="75000"/>
                          </a:schemeClr>
                        </a:solidFill>
                        <a:latin typeface="Cambria Math" panose="02040503050406030204" pitchFamily="18" charset="0"/>
                        <a:ea typeface="Cambria Math" panose="02040503050406030204" pitchFamily="18" charset="0"/>
                      </a:rPr>
                      <m:t>𝐗</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r>
                      <a:rPr lang="el-GR" sz="2000" b="1" dirty="0">
                        <a:solidFill>
                          <a:schemeClr val="accent5">
                            <a:lumMod val="75000"/>
                          </a:schemeClr>
                        </a:solidFill>
                        <a:latin typeface="Cambria Math" panose="02040503050406030204" pitchFamily="18" charset="0"/>
                        <a:ea typeface="Cambria Math" panose="02040503050406030204" pitchFamily="18" charset="0"/>
                      </a:rPr>
                      <m:t>𝚯</m:t>
                    </m:r>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m:t>
                    </m:r>
                    <m:r>
                      <a:rPr lang="el-GR" sz="2000" b="1" i="0" dirty="0" smtClean="0">
                        <a:solidFill>
                          <a:schemeClr val="accent5">
                            <a:lumMod val="75000"/>
                          </a:schemeClr>
                        </a:solidFill>
                        <a:latin typeface="Cambria Math" panose="02040503050406030204" pitchFamily="18" charset="0"/>
                        <a:ea typeface="Cambria Math" panose="02040503050406030204" pitchFamily="18" charset="0"/>
                      </a:rPr>
                      <m:t>𝛆</m:t>
                    </m:r>
                  </m:oMath>
                </a14:m>
                <a:endParaRPr lang="en-US" sz="2000" b="1" dirty="0">
                  <a:solidFill>
                    <a:schemeClr val="accent5">
                      <a:lumMod val="75000"/>
                    </a:schemeClr>
                  </a:solidFill>
                  <a:ea typeface="Cambria Math" panose="02040503050406030204" pitchFamily="18" charset="0"/>
                </a:endParaRPr>
              </a:p>
              <a:p>
                <a:pPr lvl="1"/>
                <a:r>
                  <a:rPr lang="es-BO" sz="2000" dirty="0">
                    <a:solidFill>
                      <a:schemeClr val="tx1">
                        <a:lumMod val="50000"/>
                        <a:lumOff val="50000"/>
                      </a:schemeClr>
                    </a:solidFill>
                    <a:latin typeface="Cambria Math" panose="02040503050406030204" pitchFamily="18" charset="0"/>
                    <a:ea typeface="Cambria Math" panose="02040503050406030204" pitchFamily="18" charset="0"/>
                  </a:rPr>
                  <a:t>2. Operaciones matriciales: cálculo de matrices transpuestas e inversas, </a:t>
                </a:r>
                <a14:m>
                  <m:oMath xmlns:m="http://schemas.openxmlformats.org/officeDocument/2006/math">
                    <m:r>
                      <a:rPr lang="en-US" sz="2000" b="1" dirty="0" smtClean="0">
                        <a:solidFill>
                          <a:schemeClr val="accent5">
                            <a:lumMod val="75000"/>
                          </a:schemeClr>
                        </a:solidFill>
                        <a:latin typeface="Cambria Math" panose="02040503050406030204" pitchFamily="18" charset="0"/>
                        <a:ea typeface="Cambria Math" panose="02040503050406030204" pitchFamily="18" charset="0"/>
                      </a:rPr>
                      <m:t>𝐗</m:t>
                    </m:r>
                    <m:r>
                      <a:rPr lang="en-US" sz="2000" b="1" dirty="0" smtClean="0">
                        <a:solidFill>
                          <a:schemeClr val="accent5">
                            <a:lumMod val="75000"/>
                          </a:schemeClr>
                        </a:solidFill>
                        <a:latin typeface="Cambria Math" panose="02040503050406030204" pitchFamily="18" charset="0"/>
                        <a:ea typeface="Cambria Math" panose="02040503050406030204" pitchFamily="18" charset="0"/>
                      </a:rPr>
                      <m:t>′</m:t>
                    </m:r>
                  </m:oMath>
                </a14:m>
                <a:r>
                  <a:rPr lang="es-BO" sz="2000" dirty="0">
                    <a:solidFill>
                      <a:schemeClr val="tx1">
                        <a:lumMod val="50000"/>
                        <a:lumOff val="50000"/>
                      </a:schemeClr>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sz="2000" b="1" i="1" dirty="0">
                            <a:solidFill>
                              <a:schemeClr val="accent5">
                                <a:lumMod val="75000"/>
                              </a:schemeClr>
                            </a:solidFill>
                            <a:latin typeface="Cambria Math" panose="02040503050406030204" pitchFamily="18" charset="0"/>
                            <a:ea typeface="Cambria Math" panose="02040503050406030204" pitchFamily="18" charset="0"/>
                          </a:rPr>
                        </m:ctrlPr>
                      </m:sSupPr>
                      <m:e>
                        <m:d>
                          <m:dPr>
                            <m:ctrlPr>
                              <a:rPr lang="en-US" sz="2000" b="1" i="1" dirty="0">
                                <a:solidFill>
                                  <a:schemeClr val="accent5">
                                    <a:lumMod val="75000"/>
                                  </a:schemeClr>
                                </a:solidFill>
                                <a:latin typeface="Cambria Math" panose="02040503050406030204" pitchFamily="18" charset="0"/>
                                <a:ea typeface="Cambria Math" panose="02040503050406030204" pitchFamily="18" charset="0"/>
                              </a:rPr>
                            </m:ctrlPr>
                          </m:dPr>
                          <m:e>
                            <m:r>
                              <a:rPr lang="en-US" sz="2000" b="1" dirty="0">
                                <a:solidFill>
                                  <a:schemeClr val="accent5">
                                    <a:lumMod val="75000"/>
                                  </a:schemeClr>
                                </a:solidFill>
                                <a:latin typeface="Cambria Math" panose="02040503050406030204" pitchFamily="18" charset="0"/>
                                <a:ea typeface="Cambria Math" panose="02040503050406030204" pitchFamily="18" charset="0"/>
                              </a:rPr>
                              <m:t>𝐗</m:t>
                            </m:r>
                            <m:r>
                              <a:rPr lang="en-US" sz="2000" b="1" dirty="0">
                                <a:solidFill>
                                  <a:schemeClr val="accent5">
                                    <a:lumMod val="75000"/>
                                  </a:schemeClr>
                                </a:solidFill>
                                <a:latin typeface="Cambria Math" panose="02040503050406030204" pitchFamily="18" charset="0"/>
                                <a:ea typeface="Cambria Math" panose="02040503050406030204" pitchFamily="18" charset="0"/>
                              </a:rPr>
                              <m:t>′</m:t>
                            </m:r>
                            <m:r>
                              <a:rPr lang="en-US" sz="2000" b="1" dirty="0">
                                <a:solidFill>
                                  <a:schemeClr val="accent5">
                                    <a:lumMod val="75000"/>
                                  </a:schemeClr>
                                </a:solidFill>
                                <a:latin typeface="Cambria Math" panose="02040503050406030204" pitchFamily="18" charset="0"/>
                                <a:ea typeface="Cambria Math" panose="02040503050406030204" pitchFamily="18" charset="0"/>
                              </a:rPr>
                              <m:t>𝐗</m:t>
                            </m:r>
                          </m:e>
                        </m:d>
                      </m:e>
                      <m:sup>
                        <m:r>
                          <a:rPr lang="en-US" sz="2000" b="1" i="1" dirty="0">
                            <a:solidFill>
                              <a:schemeClr val="accent5">
                                <a:lumMod val="75000"/>
                              </a:schemeClr>
                            </a:solidFill>
                            <a:latin typeface="Cambria Math" panose="02040503050406030204" pitchFamily="18" charset="0"/>
                            <a:ea typeface="Cambria Math" panose="02040503050406030204" pitchFamily="18" charset="0"/>
                          </a:rPr>
                          <m:t>−</m:t>
                        </m:r>
                        <m:r>
                          <a:rPr lang="en-US" sz="2000" b="1" i="1" dirty="0">
                            <a:solidFill>
                              <a:schemeClr val="accent5">
                                <a:lumMod val="75000"/>
                              </a:schemeClr>
                            </a:solidFill>
                            <a:latin typeface="Cambria Math" panose="02040503050406030204" pitchFamily="18" charset="0"/>
                            <a:ea typeface="Cambria Math" panose="02040503050406030204" pitchFamily="18" charset="0"/>
                          </a:rPr>
                          <m:t>𝟏</m:t>
                        </m:r>
                      </m:sup>
                    </m:sSup>
                  </m:oMath>
                </a14:m>
                <a:r>
                  <a:rPr lang="en-US" sz="2000" b="1" dirty="0">
                    <a:solidFill>
                      <a:schemeClr val="accent5">
                        <a:lumMod val="75000"/>
                      </a:schemeClr>
                    </a:solidFill>
                    <a:ea typeface="Cambria Math" panose="02040503050406030204" pitchFamily="18" charset="0"/>
                  </a:rPr>
                  <a:t> </a:t>
                </a:r>
                <a:endParaRPr lang="es-BO" sz="2000" dirty="0">
                  <a:solidFill>
                    <a:schemeClr val="tx1">
                      <a:lumMod val="50000"/>
                      <a:lumOff val="50000"/>
                    </a:schemeClr>
                  </a:solidFill>
                  <a:latin typeface="Cambria Math" panose="02040503050406030204" pitchFamily="18" charset="0"/>
                  <a:ea typeface="Cambria Math" panose="02040503050406030204" pitchFamily="18" charset="0"/>
                </a:endParaRPr>
              </a:p>
              <a:p>
                <a:pPr lvl="1"/>
                <a:r>
                  <a:rPr lang="es-BO" sz="2000" dirty="0">
                    <a:solidFill>
                      <a:schemeClr val="tx1">
                        <a:lumMod val="50000"/>
                        <a:lumOff val="50000"/>
                      </a:schemeClr>
                    </a:solidFill>
                    <a:latin typeface="Cambria Math" panose="02040503050406030204" pitchFamily="18" charset="0"/>
                    <a:ea typeface="Cambria Math" panose="02040503050406030204" pitchFamily="18" charset="0"/>
                  </a:rPr>
                  <a:t>3. Estimadores MCO:</a:t>
                </a:r>
              </a:p>
              <a:p>
                <a:pPr lvl="1" algn="ctr"/>
                <a14:m>
                  <m:oMath xmlns:m="http://schemas.openxmlformats.org/officeDocument/2006/math">
                    <m:func>
                      <m:funcPr>
                        <m:ctrlPr>
                          <a:rPr lang="en-US" sz="2400" i="1" dirty="0" smtClean="0">
                            <a:solidFill>
                              <a:schemeClr val="tx1"/>
                            </a:solidFill>
                            <a:latin typeface="Cambria Math" panose="02040503050406030204" pitchFamily="18" charset="0"/>
                            <a:ea typeface="Cambria Math" panose="02040503050406030204" pitchFamily="18" charset="0"/>
                          </a:rPr>
                        </m:ctrlPr>
                      </m:funcPr>
                      <m:fName>
                        <m:limLow>
                          <m:limLowPr>
                            <m:ctrlPr>
                              <a:rPr lang="en-US" sz="2400" i="1" dirty="0" smtClean="0">
                                <a:solidFill>
                                  <a:schemeClr val="tx1"/>
                                </a:solidFill>
                                <a:latin typeface="Cambria Math" panose="02040503050406030204" pitchFamily="18" charset="0"/>
                                <a:ea typeface="Cambria Math" panose="02040503050406030204" pitchFamily="18" charset="0"/>
                              </a:rPr>
                            </m:ctrlPr>
                          </m:limLowPr>
                          <m:e>
                            <m:r>
                              <m:rPr>
                                <m:sty m:val="p"/>
                              </m:rPr>
                              <a:rPr lang="en-US" sz="2400" b="0" i="0" dirty="0" smtClean="0">
                                <a:solidFill>
                                  <a:schemeClr val="tx1"/>
                                </a:solidFill>
                                <a:latin typeface="Cambria Math" panose="02040503050406030204" pitchFamily="18" charset="0"/>
                                <a:ea typeface="Cambria Math" panose="02040503050406030204" pitchFamily="18" charset="0"/>
                              </a:rPr>
                              <m:t>arg</m:t>
                            </m:r>
                            <m:r>
                              <m:rPr>
                                <m:sty m:val="p"/>
                              </m:rPr>
                              <a:rPr lang="en-US" sz="2400" i="0" dirty="0" smtClean="0">
                                <a:solidFill>
                                  <a:schemeClr val="tx1"/>
                                </a:solidFill>
                                <a:latin typeface="Cambria Math" panose="02040503050406030204" pitchFamily="18" charset="0"/>
                                <a:ea typeface="Cambria Math" panose="02040503050406030204" pitchFamily="18" charset="0"/>
                              </a:rPr>
                              <m:t>min</m:t>
                            </m:r>
                          </m:e>
                          <m:lim>
                            <m:eqArr>
                              <m:eqArrPr>
                                <m:ctrlPr>
                                  <a:rPr lang="el-GR" sz="2400" b="1" i="1" dirty="0" smtClean="0">
                                    <a:solidFill>
                                      <a:schemeClr val="tx1"/>
                                    </a:solidFill>
                                    <a:latin typeface="Cambria Math" panose="02040503050406030204" pitchFamily="18" charset="0"/>
                                    <a:ea typeface="Cambria Math" panose="02040503050406030204" pitchFamily="18" charset="0"/>
                                  </a:rPr>
                                </m:ctrlPr>
                              </m:eqArrPr>
                              <m:e>
                                <m:r>
                                  <a:rPr lang="el-GR" sz="2400" b="1" dirty="0" smtClean="0">
                                    <a:solidFill>
                                      <a:schemeClr val="tx1"/>
                                    </a:solidFill>
                                    <a:latin typeface="Cambria Math" panose="02040503050406030204" pitchFamily="18" charset="0"/>
                                    <a:ea typeface="Cambria Math" panose="02040503050406030204" pitchFamily="18" charset="0"/>
                                  </a:rPr>
                                  <m:t>𝚯</m:t>
                                </m:r>
                                <m:r>
                                  <a:rPr lang="el-GR" sz="2400" b="1" i="1" dirty="0" smtClean="0">
                                    <a:solidFill>
                                      <a:schemeClr val="tx1"/>
                                    </a:solidFill>
                                    <a:latin typeface="Cambria Math" panose="02040503050406030204" pitchFamily="18" charset="0"/>
                                    <a:ea typeface="Cambria Math" panose="02040503050406030204" pitchFamily="18" charset="0"/>
                                  </a:rPr>
                                  <m:t>∈</m:t>
                                </m:r>
                                <m:r>
                                  <a:rPr lang="el-GR" sz="2400" b="1" i="1" dirty="0" smtClean="0">
                                    <a:solidFill>
                                      <a:schemeClr val="tx1"/>
                                    </a:solidFill>
                                    <a:latin typeface="Cambria Math" panose="02040503050406030204" pitchFamily="18" charset="0"/>
                                    <a:ea typeface="Cambria Math" panose="02040503050406030204" pitchFamily="18" charset="0"/>
                                  </a:rPr>
                                  <m:t>ℝ</m:t>
                                </m:r>
                              </m:e>
                              <m:e>
                                <m:r>
                                  <a:rPr lang="en-US" sz="2400" b="0" i="1" dirty="0" smtClean="0">
                                    <a:solidFill>
                                      <a:srgbClr val="FF0000"/>
                                    </a:solidFill>
                                    <a:latin typeface="Cambria Math" panose="02040503050406030204" pitchFamily="18" charset="0"/>
                                    <a:ea typeface="Cambria Math" panose="02040503050406030204" pitchFamily="18" charset="0"/>
                                  </a:rPr>
                                  <m:t>𝑖</m:t>
                                </m:r>
                                <m:r>
                                  <a:rPr lang="en-US" sz="2400" b="0" i="1" dirty="0" smtClean="0">
                                    <a:solidFill>
                                      <a:srgbClr val="FF0000"/>
                                    </a:solidFill>
                                    <a:latin typeface="Cambria Math" panose="02040503050406030204" pitchFamily="18" charset="0"/>
                                    <a:ea typeface="Cambria Math" panose="02040503050406030204" pitchFamily="18" charset="0"/>
                                  </a:rPr>
                                  <m:t>=1,2,…,</m:t>
                                </m:r>
                                <m:r>
                                  <a:rPr lang="en-US" sz="2400" b="0" i="1" dirty="0" smtClean="0">
                                    <a:solidFill>
                                      <a:srgbClr val="FF0000"/>
                                    </a:solidFill>
                                    <a:latin typeface="Cambria Math" panose="02040503050406030204" pitchFamily="18" charset="0"/>
                                    <a:ea typeface="Cambria Math" panose="02040503050406030204" pitchFamily="18" charset="0"/>
                                  </a:rPr>
                                  <m:t>𝑛</m:t>
                                </m:r>
                              </m:e>
                            </m:eqArr>
                          </m:lim>
                        </m:limLow>
                      </m:fName>
                      <m:e>
                        <m:r>
                          <a:rPr lang="el-GR" sz="2400" b="1" dirty="0">
                            <a:solidFill>
                              <a:schemeClr val="tx1"/>
                            </a:solidFill>
                            <a:latin typeface="Cambria Math" panose="02040503050406030204" pitchFamily="18" charset="0"/>
                            <a:ea typeface="Cambria Math" panose="02040503050406030204" pitchFamily="18" charset="0"/>
                          </a:rPr>
                          <m:t>𝛆</m:t>
                        </m:r>
                      </m:e>
                    </m:func>
                  </m:oMath>
                </a14:m>
                <a:r>
                  <a:rPr lang="en-US" sz="2400" dirty="0">
                    <a:solidFill>
                      <a:schemeClr val="tx1"/>
                    </a:solidFill>
                    <a:ea typeface="Cambria Math" panose="02040503050406030204" pitchFamily="18" charset="0"/>
                  </a:rPr>
                  <a:t>: </a:t>
                </a:r>
                <a14:m>
                  <m:oMath xmlns:m="http://schemas.openxmlformats.org/officeDocument/2006/math">
                    <m:acc>
                      <m:accPr>
                        <m:chr m:val="̂"/>
                        <m:ctrlPr>
                          <a:rPr lang="el-GR" sz="2400" b="1" i="1" dirty="0" smtClean="0">
                            <a:solidFill>
                              <a:schemeClr val="accent5">
                                <a:lumMod val="75000"/>
                              </a:schemeClr>
                            </a:solidFill>
                            <a:latin typeface="Cambria Math" panose="02040503050406030204" pitchFamily="18" charset="0"/>
                            <a:ea typeface="Cambria Math" panose="02040503050406030204" pitchFamily="18" charset="0"/>
                          </a:rPr>
                        </m:ctrlPr>
                      </m:accPr>
                      <m:e>
                        <m:r>
                          <a:rPr lang="el-GR" sz="2400" b="1" dirty="0">
                            <a:solidFill>
                              <a:schemeClr val="accent5">
                                <a:lumMod val="75000"/>
                              </a:schemeClr>
                            </a:solidFill>
                            <a:latin typeface="Cambria Math" panose="02040503050406030204" pitchFamily="18" charset="0"/>
                            <a:ea typeface="Cambria Math" panose="02040503050406030204" pitchFamily="18" charset="0"/>
                          </a:rPr>
                          <m:t>𝚯</m:t>
                        </m:r>
                      </m:e>
                    </m:acc>
                    <m:r>
                      <a:rPr lang="en-US" sz="2400" b="1" i="1" dirty="0" smtClean="0">
                        <a:solidFill>
                          <a:schemeClr val="accent5">
                            <a:lumMod val="75000"/>
                          </a:schemeClr>
                        </a:solidFill>
                        <a:latin typeface="Cambria Math" panose="02040503050406030204" pitchFamily="18" charset="0"/>
                        <a:ea typeface="Cambria Math" panose="02040503050406030204" pitchFamily="18" charset="0"/>
                      </a:rPr>
                      <m:t>=</m:t>
                    </m:r>
                    <m:sSup>
                      <m:sSupPr>
                        <m:ctrlPr>
                          <a:rPr lang="en-US" sz="2400" b="1" i="1" dirty="0" smtClean="0">
                            <a:solidFill>
                              <a:schemeClr val="accent5">
                                <a:lumMod val="75000"/>
                              </a:schemeClr>
                            </a:solidFill>
                            <a:latin typeface="Cambria Math" panose="02040503050406030204" pitchFamily="18" charset="0"/>
                            <a:ea typeface="Cambria Math" panose="02040503050406030204" pitchFamily="18" charset="0"/>
                          </a:rPr>
                        </m:ctrlPr>
                      </m:sSupPr>
                      <m:e>
                        <m:d>
                          <m:dPr>
                            <m:ctrlPr>
                              <a:rPr lang="en-US" sz="2400" b="1" i="1" dirty="0">
                                <a:solidFill>
                                  <a:schemeClr val="accent5">
                                    <a:lumMod val="75000"/>
                                  </a:schemeClr>
                                </a:solidFill>
                                <a:latin typeface="Cambria Math" panose="02040503050406030204" pitchFamily="18" charset="0"/>
                                <a:ea typeface="Cambria Math" panose="02040503050406030204" pitchFamily="18" charset="0"/>
                              </a:rPr>
                            </m:ctrlPr>
                          </m:dPr>
                          <m:e>
                            <m:r>
                              <a:rPr lang="en-US" sz="2400" b="1" dirty="0">
                                <a:solidFill>
                                  <a:schemeClr val="accent5">
                                    <a:lumMod val="75000"/>
                                  </a:schemeClr>
                                </a:solidFill>
                                <a:latin typeface="Cambria Math" panose="02040503050406030204" pitchFamily="18" charset="0"/>
                                <a:ea typeface="Cambria Math" panose="02040503050406030204" pitchFamily="18" charset="0"/>
                              </a:rPr>
                              <m:t>𝐗</m:t>
                            </m:r>
                            <m:r>
                              <a:rPr lang="en-US" sz="2400" b="1" dirty="0">
                                <a:solidFill>
                                  <a:schemeClr val="accent5">
                                    <a:lumMod val="75000"/>
                                  </a:schemeClr>
                                </a:solidFill>
                                <a:latin typeface="Cambria Math" panose="02040503050406030204" pitchFamily="18" charset="0"/>
                                <a:ea typeface="Cambria Math" panose="02040503050406030204" pitchFamily="18" charset="0"/>
                              </a:rPr>
                              <m:t>′</m:t>
                            </m:r>
                            <m:r>
                              <a:rPr lang="en-US" sz="2400" b="1" dirty="0">
                                <a:solidFill>
                                  <a:schemeClr val="accent5">
                                    <a:lumMod val="75000"/>
                                  </a:schemeClr>
                                </a:solidFill>
                                <a:latin typeface="Cambria Math" panose="02040503050406030204" pitchFamily="18" charset="0"/>
                                <a:ea typeface="Cambria Math" panose="02040503050406030204" pitchFamily="18" charset="0"/>
                              </a:rPr>
                              <m:t>𝐗</m:t>
                            </m:r>
                          </m:e>
                        </m:d>
                      </m:e>
                      <m:sup>
                        <m:r>
                          <a:rPr lang="en-US" sz="24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2400" b="1" i="1" dirty="0" smtClean="0">
                            <a:solidFill>
                              <a:schemeClr val="accent5">
                                <a:lumMod val="75000"/>
                              </a:schemeClr>
                            </a:solidFill>
                            <a:latin typeface="Cambria Math" panose="02040503050406030204" pitchFamily="18" charset="0"/>
                            <a:ea typeface="Cambria Math" panose="02040503050406030204" pitchFamily="18" charset="0"/>
                          </a:rPr>
                          <m:t>𝟏</m:t>
                        </m:r>
                      </m:sup>
                    </m:sSup>
                  </m:oMath>
                </a14:m>
                <a:r>
                  <a:rPr lang="en-US" sz="2400" b="1" dirty="0">
                    <a:solidFill>
                      <a:schemeClr val="accent5">
                        <a:lumMod val="75000"/>
                      </a:schemeClr>
                    </a:solidFill>
                    <a:ea typeface="Cambria Math" panose="02040503050406030204" pitchFamily="18" charset="0"/>
                  </a:rPr>
                  <a:t> </a:t>
                </a:r>
                <a14:m>
                  <m:oMath xmlns:m="http://schemas.openxmlformats.org/officeDocument/2006/math">
                    <m:r>
                      <a:rPr lang="en-US" sz="2400" b="1" dirty="0">
                        <a:solidFill>
                          <a:schemeClr val="accent5">
                            <a:lumMod val="75000"/>
                          </a:schemeClr>
                        </a:solidFill>
                        <a:latin typeface="Cambria Math" panose="02040503050406030204" pitchFamily="18" charset="0"/>
                        <a:ea typeface="Cambria Math" panose="02040503050406030204" pitchFamily="18" charset="0"/>
                      </a:rPr>
                      <m:t>𝐗</m:t>
                    </m:r>
                    <m:r>
                      <a:rPr lang="en-US" sz="2400" b="1" dirty="0">
                        <a:solidFill>
                          <a:schemeClr val="accent5">
                            <a:lumMod val="75000"/>
                          </a:schemeClr>
                        </a:solidFill>
                        <a:latin typeface="Cambria Math" panose="02040503050406030204" pitchFamily="18" charset="0"/>
                        <a:ea typeface="Cambria Math" panose="02040503050406030204" pitchFamily="18" charset="0"/>
                      </a:rPr>
                      <m:t>′</m:t>
                    </m:r>
                  </m:oMath>
                </a14:m>
                <a:r>
                  <a:rPr lang="en-US" sz="2400" b="1" dirty="0">
                    <a:solidFill>
                      <a:schemeClr val="accent5">
                        <a:lumMod val="75000"/>
                      </a:schemeClr>
                    </a:solidFill>
                    <a:ea typeface="Cambria Math" panose="02040503050406030204" pitchFamily="18" charset="0"/>
                  </a:rPr>
                  <a:t>y</a:t>
                </a:r>
              </a:p>
              <a:p>
                <a:pPr lvl="1"/>
                <a:r>
                  <a:rPr lang="es-BO" sz="2000" dirty="0">
                    <a:solidFill>
                      <a:schemeClr val="tx1">
                        <a:lumMod val="50000"/>
                        <a:lumOff val="50000"/>
                      </a:schemeClr>
                    </a:solidFill>
                    <a:latin typeface="Cambria Math" panose="02040503050406030204" pitchFamily="18" charset="0"/>
                    <a:ea typeface="Cambria Math" panose="02040503050406030204" pitchFamily="18" charset="0"/>
                  </a:rPr>
                  <a:t>4. Estimadores MCO: </a:t>
                </a:r>
                <a14:m>
                  <m:oMath xmlns:m="http://schemas.openxmlformats.org/officeDocument/2006/math">
                    <m:sSub>
                      <m:sSubPr>
                        <m:ctrlPr>
                          <a:rPr lang="en-US" sz="2000" i="1" dirty="0" smtClean="0">
                            <a:solidFill>
                              <a:schemeClr val="tx1">
                                <a:lumMod val="50000"/>
                                <a:lumOff val="50000"/>
                              </a:schemeClr>
                            </a:solidFill>
                            <a:latin typeface="Cambria Math" panose="02040503050406030204" pitchFamily="18" charset="0"/>
                          </a:rPr>
                        </m:ctrlPr>
                      </m:sSubPr>
                      <m:e>
                        <m:acc>
                          <m:accPr>
                            <m:chr m:val="̂"/>
                            <m:ctrlPr>
                              <a:rPr lang="en-US" sz="2000" i="1" dirty="0" smtClean="0">
                                <a:solidFill>
                                  <a:schemeClr val="tx1">
                                    <a:lumMod val="50000"/>
                                    <a:lumOff val="50000"/>
                                  </a:schemeClr>
                                </a:solidFill>
                                <a:latin typeface="Cambria Math" panose="02040503050406030204" pitchFamily="18" charset="0"/>
                              </a:rPr>
                            </m:ctrlPr>
                          </m:accPr>
                          <m:e>
                            <m:r>
                              <m:rPr>
                                <m:sty m:val="p"/>
                              </m:rPr>
                              <a:rPr lang="el-GR" sz="2000" i="1" dirty="0">
                                <a:solidFill>
                                  <a:schemeClr val="tx1">
                                    <a:lumMod val="50000"/>
                                    <a:lumOff val="50000"/>
                                  </a:schemeClr>
                                </a:solidFill>
                                <a:latin typeface="Cambria Math" panose="02040503050406030204" pitchFamily="18" charset="0"/>
                                <a:ea typeface="Cambria Math" panose="02040503050406030204" pitchFamily="18" charset="0"/>
                              </a:rPr>
                              <m:t>θ</m:t>
                            </m:r>
                          </m:e>
                        </m:acc>
                      </m:e>
                      <m:sub>
                        <m:r>
                          <a:rPr lang="en-US" sz="2000" i="1" dirty="0">
                            <a:solidFill>
                              <a:schemeClr val="tx1">
                                <a:lumMod val="50000"/>
                                <a:lumOff val="50000"/>
                              </a:schemeClr>
                            </a:solidFill>
                            <a:latin typeface="Cambria Math" panose="02040503050406030204" pitchFamily="18" charset="0"/>
                          </a:rPr>
                          <m:t>𝑒𝑑𝑢𝑐</m:t>
                        </m:r>
                      </m:sub>
                    </m:sSub>
                    <m:r>
                      <a:rPr lang="en-US" sz="2000" i="1" dirty="0">
                        <a:solidFill>
                          <a:schemeClr val="tx1">
                            <a:lumMod val="50000"/>
                            <a:lumOff val="50000"/>
                          </a:schemeClr>
                        </a:solidFill>
                        <a:latin typeface="Cambria Math" panose="02040503050406030204" pitchFamily="18" charset="0"/>
                      </a:rPr>
                      <m:t>,</m:t>
                    </m:r>
                    <m:sSub>
                      <m:sSubPr>
                        <m:ctrlPr>
                          <a:rPr lang="en-US" sz="2000" i="1" dirty="0">
                            <a:solidFill>
                              <a:schemeClr val="tx1">
                                <a:lumMod val="50000"/>
                                <a:lumOff val="50000"/>
                              </a:schemeClr>
                            </a:solidFill>
                            <a:latin typeface="Cambria Math" panose="02040503050406030204" pitchFamily="18" charset="0"/>
                          </a:rPr>
                        </m:ctrlPr>
                      </m:sSubPr>
                      <m:e>
                        <m:acc>
                          <m:accPr>
                            <m:chr m:val="̂"/>
                            <m:ctrlPr>
                              <a:rPr lang="en-US" sz="2000" i="1" dirty="0">
                                <a:solidFill>
                                  <a:schemeClr val="tx1">
                                    <a:lumMod val="50000"/>
                                    <a:lumOff val="50000"/>
                                  </a:schemeClr>
                                </a:solidFill>
                                <a:latin typeface="Cambria Math" panose="02040503050406030204" pitchFamily="18" charset="0"/>
                              </a:rPr>
                            </m:ctrlPr>
                          </m:accPr>
                          <m:e>
                            <m:r>
                              <m:rPr>
                                <m:sty m:val="p"/>
                              </m:rPr>
                              <a:rPr lang="el-GR" sz="2000" i="1" dirty="0">
                                <a:solidFill>
                                  <a:schemeClr val="tx1">
                                    <a:lumMod val="50000"/>
                                    <a:lumOff val="50000"/>
                                  </a:schemeClr>
                                </a:solidFill>
                                <a:latin typeface="Cambria Math" panose="02040503050406030204" pitchFamily="18" charset="0"/>
                                <a:ea typeface="Cambria Math" panose="02040503050406030204" pitchFamily="18" charset="0"/>
                              </a:rPr>
                              <m:t>θ</m:t>
                            </m:r>
                          </m:e>
                        </m:acc>
                      </m:e>
                      <m:sub>
                        <m:r>
                          <a:rPr lang="en-US" sz="2000" i="1" dirty="0">
                            <a:solidFill>
                              <a:schemeClr val="tx1">
                                <a:lumMod val="50000"/>
                                <a:lumOff val="50000"/>
                              </a:schemeClr>
                            </a:solidFill>
                            <a:latin typeface="Cambria Math" panose="02040503050406030204" pitchFamily="18" charset="0"/>
                            <a:ea typeface="Cambria Math" panose="02040503050406030204" pitchFamily="18" charset="0"/>
                          </a:rPr>
                          <m:t>𝑒𝑑𝑎𝑑</m:t>
                        </m:r>
                      </m:sub>
                    </m:sSub>
                    <m:r>
                      <a:rPr lang="en-US" sz="2000" dirty="0">
                        <a:solidFill>
                          <a:schemeClr val="tx1">
                            <a:lumMod val="50000"/>
                            <a:lumOff val="50000"/>
                          </a:schemeClr>
                        </a:solidFill>
                        <a:latin typeface="Cambria Math" panose="02040503050406030204" pitchFamily="18" charset="0"/>
                        <a:ea typeface="Cambria Math" panose="02040503050406030204" pitchFamily="18" charset="0"/>
                      </a:rPr>
                      <m:t>,</m:t>
                    </m:r>
                    <m:sSub>
                      <m:sSubPr>
                        <m:ctrlPr>
                          <a:rPr lang="en-US" sz="2000" i="1" dirty="0">
                            <a:solidFill>
                              <a:schemeClr val="tx1">
                                <a:lumMod val="50000"/>
                                <a:lumOff val="50000"/>
                              </a:schemeClr>
                            </a:solidFill>
                            <a:latin typeface="Cambria Math" panose="02040503050406030204" pitchFamily="18" charset="0"/>
                          </a:rPr>
                        </m:ctrlPr>
                      </m:sSubPr>
                      <m:e>
                        <m:acc>
                          <m:accPr>
                            <m:chr m:val="̂"/>
                            <m:ctrlPr>
                              <a:rPr lang="en-US" sz="2000" i="1" dirty="0">
                                <a:solidFill>
                                  <a:schemeClr val="tx1">
                                    <a:lumMod val="50000"/>
                                    <a:lumOff val="50000"/>
                                  </a:schemeClr>
                                </a:solidFill>
                                <a:latin typeface="Cambria Math" panose="02040503050406030204" pitchFamily="18" charset="0"/>
                              </a:rPr>
                            </m:ctrlPr>
                          </m:accPr>
                          <m:e>
                            <m:r>
                              <m:rPr>
                                <m:sty m:val="p"/>
                              </m:rPr>
                              <a:rPr lang="el-GR" sz="2000" i="1" dirty="0">
                                <a:solidFill>
                                  <a:schemeClr val="tx1">
                                    <a:lumMod val="50000"/>
                                    <a:lumOff val="50000"/>
                                  </a:schemeClr>
                                </a:solidFill>
                                <a:latin typeface="Cambria Math" panose="02040503050406030204" pitchFamily="18" charset="0"/>
                                <a:ea typeface="Cambria Math" panose="02040503050406030204" pitchFamily="18" charset="0"/>
                              </a:rPr>
                              <m:t>θ</m:t>
                            </m:r>
                          </m:e>
                        </m:acc>
                      </m:e>
                      <m:sub>
                        <m:r>
                          <a:rPr lang="en-US" sz="2000" i="1" dirty="0">
                            <a:solidFill>
                              <a:schemeClr val="tx1">
                                <a:lumMod val="50000"/>
                                <a:lumOff val="50000"/>
                              </a:schemeClr>
                            </a:solidFill>
                            <a:latin typeface="Cambria Math" panose="02040503050406030204" pitchFamily="18" charset="0"/>
                            <a:ea typeface="Cambria Math" panose="02040503050406030204" pitchFamily="18" charset="0"/>
                          </a:rPr>
                          <m:t>𝑒𝑥𝑝𝑒</m:t>
                        </m:r>
                      </m:sub>
                    </m:sSub>
                  </m:oMath>
                </a14:m>
                <a:endParaRPr lang="es-BO" sz="2000" dirty="0">
                  <a:solidFill>
                    <a:schemeClr val="tx1">
                      <a:lumMod val="50000"/>
                      <a:lumOff val="50000"/>
                    </a:schemeClr>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562FECF-6FBE-FA75-8578-9B58FAE75AA7}"/>
                  </a:ext>
                </a:extLst>
              </p:cNvPr>
              <p:cNvSpPr txBox="1">
                <a:spLocks noRot="1" noChangeAspect="1" noMove="1" noResize="1" noEditPoints="1" noAdjustHandles="1" noChangeArrowheads="1" noChangeShapeType="1" noTextEdit="1"/>
              </p:cNvSpPr>
              <p:nvPr/>
            </p:nvSpPr>
            <p:spPr>
              <a:xfrm>
                <a:off x="596766" y="1576847"/>
                <a:ext cx="11146055" cy="5211235"/>
              </a:xfrm>
              <a:prstGeom prst="rect">
                <a:avLst/>
              </a:prstGeom>
              <a:blipFill>
                <a:blip r:embed="rId2"/>
                <a:stretch>
                  <a:fillRect l="-875" b="-234"/>
                </a:stretch>
              </a:blipFill>
            </p:spPr>
            <p:txBody>
              <a:bodyPr/>
              <a:lstStyle/>
              <a:p>
                <a:r>
                  <a:rPr lang="es-BO">
                    <a:noFill/>
                  </a:rPr>
                  <a:t> </a:t>
                </a:r>
              </a:p>
            </p:txBody>
          </p:sp>
        </mc:Fallback>
      </mc:AlternateContent>
    </p:spTree>
    <p:extLst>
      <p:ext uri="{BB962C8B-B14F-4D97-AF65-F5344CB8AC3E}">
        <p14:creationId xmlns:p14="http://schemas.microsoft.com/office/powerpoint/2010/main" val="1175313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t>Econometría y </a:t>
            </a:r>
            <a:r>
              <a:rPr lang="es-BO" dirty="0">
                <a:solidFill>
                  <a:srgbClr val="7030A0"/>
                </a:solidFill>
              </a:rPr>
              <a:t>machine </a:t>
            </a:r>
            <a:r>
              <a:rPr lang="es-BO" dirty="0" err="1">
                <a:solidFill>
                  <a:srgbClr val="7030A0"/>
                </a:solidFill>
              </a:rPr>
              <a:t>learning</a:t>
            </a:r>
            <a:endParaRPr lang="es-BO" dirty="0">
              <a:solidFill>
                <a:srgbClr val="7030A0"/>
              </a:solidFill>
            </a:endParaRPr>
          </a:p>
        </p:txBody>
      </p:sp>
      <p:sp>
        <p:nvSpPr>
          <p:cNvPr id="5" name="TextBox 4">
            <a:extLst>
              <a:ext uri="{FF2B5EF4-FFF2-40B4-BE49-F238E27FC236}">
                <a16:creationId xmlns:a16="http://schemas.microsoft.com/office/drawing/2014/main" id="{6562FECF-6FBE-FA75-8578-9B58FAE75AA7}"/>
              </a:ext>
            </a:extLst>
          </p:cNvPr>
          <p:cNvSpPr txBox="1"/>
          <p:nvPr/>
        </p:nvSpPr>
        <p:spPr>
          <a:xfrm>
            <a:off x="404261" y="1105210"/>
            <a:ext cx="11146055" cy="3539430"/>
          </a:xfrm>
          <a:prstGeom prst="rect">
            <a:avLst/>
          </a:prstGeom>
          <a:noFill/>
        </p:spPr>
        <p:txBody>
          <a:bodyPr wrap="square">
            <a:spAutoFit/>
          </a:bodyPr>
          <a:lstStyle/>
          <a:p>
            <a:r>
              <a:rPr lang="es-419" sz="2800" b="1" dirty="0">
                <a:latin typeface="Cambria Math" panose="02040503050406030204" pitchFamily="18" charset="0"/>
                <a:ea typeface="Cambria Math" panose="02040503050406030204" pitchFamily="18" charset="0"/>
              </a:rPr>
              <a:t>Partición de datos </a:t>
            </a:r>
            <a:r>
              <a:rPr lang="es-419" sz="2800" b="1" dirty="0">
                <a:solidFill>
                  <a:srgbClr val="00B050"/>
                </a:solidFill>
                <a:latin typeface="Cambria Math" panose="02040503050406030204" pitchFamily="18" charset="0"/>
                <a:ea typeface="Cambria Math" panose="02040503050406030204" pitchFamily="18" charset="0"/>
              </a:rPr>
              <a:t>en 4 grupos</a:t>
            </a:r>
            <a:r>
              <a:rPr lang="es-419" sz="2800" b="1" dirty="0">
                <a:latin typeface="Cambria Math" panose="02040503050406030204" pitchFamily="18" charset="0"/>
                <a:ea typeface="Cambria Math" panose="02040503050406030204" pitchFamily="18" charset="0"/>
              </a:rPr>
              <a:t>:</a:t>
            </a:r>
          </a:p>
          <a:p>
            <a:pPr lvl="1"/>
            <a:r>
              <a:rPr lang="es-419" sz="2800" b="0" dirty="0">
                <a:solidFill>
                  <a:schemeClr val="tx1"/>
                </a:solidFill>
                <a:latin typeface="Cambria Math" panose="02040503050406030204" pitchFamily="18" charset="0"/>
                <a:ea typeface="Cambria Math" panose="02040503050406030204" pitchFamily="18" charset="0"/>
              </a:rPr>
              <a:t>Entrenamiento (</a:t>
            </a:r>
            <a:r>
              <a:rPr lang="es-419" sz="2800" b="0" dirty="0" err="1">
                <a:solidFill>
                  <a:schemeClr val="tx1"/>
                </a:solidFill>
                <a:latin typeface="Cambria Math" panose="02040503050406030204" pitchFamily="18" charset="0"/>
                <a:ea typeface="Cambria Math" panose="02040503050406030204" pitchFamily="18" charset="0"/>
              </a:rPr>
              <a:t>train</a:t>
            </a:r>
            <a:r>
              <a:rPr lang="es-419" sz="2800" b="0" dirty="0">
                <a:solidFill>
                  <a:schemeClr val="tx1"/>
                </a:solidFill>
                <a:latin typeface="Cambria Math" panose="02040503050406030204" pitchFamily="18" charset="0"/>
                <a:ea typeface="Cambria Math" panose="02040503050406030204" pitchFamily="18" charset="0"/>
              </a:rPr>
              <a:t>): </a:t>
            </a:r>
            <a:r>
              <a:rPr lang="es-419" sz="2800" b="0" dirty="0">
                <a:latin typeface="Cambria Math" panose="02040503050406030204" pitchFamily="18" charset="0"/>
                <a:ea typeface="Cambria Math" panose="02040503050406030204" pitchFamily="18" charset="0"/>
              </a:rPr>
              <a:t>i = 1,…,m</a:t>
            </a: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r>
              <a:rPr lang="es-419" sz="2800" b="0" dirty="0">
                <a:solidFill>
                  <a:schemeClr val="tx1"/>
                </a:solidFill>
                <a:latin typeface="Cambria Math" panose="02040503050406030204" pitchFamily="18" charset="0"/>
                <a:ea typeface="Cambria Math" panose="02040503050406030204" pitchFamily="18" charset="0"/>
              </a:rPr>
              <a:t>Evaluación (test): </a:t>
            </a:r>
            <a:r>
              <a:rPr lang="es-419" sz="2800" b="0" dirty="0">
                <a:latin typeface="Cambria Math" panose="02040503050406030204" pitchFamily="18" charset="0"/>
                <a:ea typeface="Cambria Math" panose="02040503050406030204" pitchFamily="18" charset="0"/>
              </a:rPr>
              <a:t>i = m, m+1,…, n</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CFA4A7FB-5C58-43A3-A658-459969C17AA2}"/>
                  </a:ext>
                </a:extLst>
              </p:cNvPr>
              <p:cNvGraphicFramePr>
                <a:graphicFrameLocks noGrp="1"/>
              </p:cNvGraphicFramePr>
              <p:nvPr>
                <p:extLst>
                  <p:ext uri="{D42A27DB-BD31-4B8C-83A1-F6EECF244321}">
                    <p14:modId xmlns:p14="http://schemas.microsoft.com/office/powerpoint/2010/main" val="649081951"/>
                  </p:ext>
                </p:extLst>
              </p:nvPr>
            </p:nvGraphicFramePr>
            <p:xfrm>
              <a:off x="3589155" y="2157370"/>
              <a:ext cx="5013690" cy="1554480"/>
            </p:xfrm>
            <a:graphic>
              <a:graphicData uri="http://schemas.openxmlformats.org/drawingml/2006/table">
                <a:tbl>
                  <a:tblPr firstRow="1" bandRow="1">
                    <a:tableStyleId>{21E4AEA4-8DFA-4A89-87EB-49C32662AFE0}</a:tableStyleId>
                  </a:tblPr>
                  <a:tblGrid>
                    <a:gridCol w="1002738">
                      <a:extLst>
                        <a:ext uri="{9D8B030D-6E8A-4147-A177-3AD203B41FA5}">
                          <a16:colId xmlns:a16="http://schemas.microsoft.com/office/drawing/2014/main" val="3224223277"/>
                        </a:ext>
                      </a:extLst>
                    </a:gridCol>
                    <a:gridCol w="1002738">
                      <a:extLst>
                        <a:ext uri="{9D8B030D-6E8A-4147-A177-3AD203B41FA5}">
                          <a16:colId xmlns:a16="http://schemas.microsoft.com/office/drawing/2014/main" val="1168369410"/>
                        </a:ext>
                      </a:extLst>
                    </a:gridCol>
                    <a:gridCol w="1002738">
                      <a:extLst>
                        <a:ext uri="{9D8B030D-6E8A-4147-A177-3AD203B41FA5}">
                          <a16:colId xmlns:a16="http://schemas.microsoft.com/office/drawing/2014/main" val="4237726424"/>
                        </a:ext>
                      </a:extLst>
                    </a:gridCol>
                    <a:gridCol w="1002738">
                      <a:extLst>
                        <a:ext uri="{9D8B030D-6E8A-4147-A177-3AD203B41FA5}">
                          <a16:colId xmlns:a16="http://schemas.microsoft.com/office/drawing/2014/main" val="428843040"/>
                        </a:ext>
                      </a:extLst>
                    </a:gridCol>
                    <a:gridCol w="1002738">
                      <a:extLst>
                        <a:ext uri="{9D8B030D-6E8A-4147-A177-3AD203B41FA5}">
                          <a16:colId xmlns:a16="http://schemas.microsoft.com/office/drawing/2014/main" val="3919270291"/>
                        </a:ext>
                      </a:extLst>
                    </a:gridCol>
                  </a:tblGrid>
                  <a:tr h="143242">
                    <a:tc>
                      <a:txBody>
                        <a:bodyPr/>
                        <a:lstStyle/>
                        <a:p>
                          <a:pPr algn="ctr"/>
                          <a:r>
                            <a:rPr lang="es-BO" sz="1100" dirty="0">
                              <a:solidFill>
                                <a:schemeClr val="tx1"/>
                              </a:solidFill>
                            </a:rPr>
                            <a:t>persona</a:t>
                          </a:r>
                        </a:p>
                      </a:txBody>
                      <a:tcPr/>
                    </a:tc>
                    <a:tc>
                      <a:txBody>
                        <a:bodyPr/>
                        <a:lstStyle/>
                        <a:p>
                          <a:pPr algn="ctr"/>
                          <a:r>
                            <a:rPr lang="es-BO" sz="1100" dirty="0">
                              <a:solidFill>
                                <a:schemeClr val="tx1"/>
                              </a:solidFill>
                            </a:rPr>
                            <a:t>salario</a:t>
                          </a:r>
                        </a:p>
                      </a:txBody>
                      <a:tcPr/>
                    </a:tc>
                    <a:tc>
                      <a:txBody>
                        <a:bodyPr/>
                        <a:lstStyle/>
                        <a:p>
                          <a:pPr algn="ctr"/>
                          <a:r>
                            <a:rPr lang="es-BO" sz="1100" dirty="0">
                              <a:solidFill>
                                <a:schemeClr val="tx1"/>
                              </a:solidFill>
                            </a:rPr>
                            <a:t>educación </a:t>
                          </a:r>
                        </a:p>
                      </a:txBody>
                      <a:tcPr/>
                    </a:tc>
                    <a:tc>
                      <a:txBody>
                        <a:bodyPr/>
                        <a:lstStyle/>
                        <a:p>
                          <a:pPr algn="ctr"/>
                          <a:r>
                            <a:rPr lang="es-BO" sz="1100" dirty="0">
                              <a:solidFill>
                                <a:schemeClr val="tx1"/>
                              </a:solidFill>
                            </a:rPr>
                            <a:t>edad </a:t>
                          </a:r>
                        </a:p>
                      </a:txBody>
                      <a:tcPr/>
                    </a:tc>
                    <a:tc>
                      <a:txBody>
                        <a:bodyPr/>
                        <a:lstStyle/>
                        <a:p>
                          <a:pPr algn="ctr"/>
                          <a:r>
                            <a:rPr lang="es-BO" sz="1100" dirty="0">
                              <a:solidFill>
                                <a:schemeClr val="tx1"/>
                              </a:solidFill>
                            </a:rPr>
                            <a:t>experiencia</a:t>
                          </a:r>
                        </a:p>
                      </a:txBody>
                      <a:tcPr/>
                    </a:tc>
                    <a:extLst>
                      <a:ext uri="{0D108BD9-81ED-4DB2-BD59-A6C34878D82A}">
                        <a16:rowId xmlns:a16="http://schemas.microsoft.com/office/drawing/2014/main" val="1048531815"/>
                      </a:ext>
                    </a:extLst>
                  </a:tr>
                  <a:tr h="143242">
                    <a:tc>
                      <a:txBody>
                        <a:bodyPr/>
                        <a:lstStyle/>
                        <a:p>
                          <a:pPr algn="ctr"/>
                          <a14:m>
                            <m:oMath xmlns:m="http://schemas.openxmlformats.org/officeDocument/2006/math">
                              <m:r>
                                <a:rPr lang="en-US" sz="1100" b="0" dirty="0" smtClean="0">
                                  <a:solidFill>
                                    <a:srgbClr val="FF0000"/>
                                  </a:solidFill>
                                  <a:latin typeface="Cambria Math" panose="02040503050406030204" pitchFamily="18" charset="0"/>
                                </a:rPr>
                                <m:t>𝑖</m:t>
                              </m:r>
                            </m:oMath>
                          </a14:m>
                          <a:r>
                            <a:rPr lang="es-BO" sz="1100" dirty="0"/>
                            <a:t> = 1</a:t>
                          </a:r>
                        </a:p>
                      </a:txBody>
                      <a:tcPr/>
                    </a:tc>
                    <a:tc>
                      <a:txBody>
                        <a:bodyPr/>
                        <a:lstStyle/>
                        <a:p>
                          <a:pPr algn="ctr"/>
                          <a:r>
                            <a:rPr lang="es-BO" sz="1100" dirty="0"/>
                            <a:t>2640</a:t>
                          </a:r>
                        </a:p>
                      </a:txBody>
                      <a:tcPr/>
                    </a:tc>
                    <a:tc>
                      <a:txBody>
                        <a:bodyPr/>
                        <a:lstStyle/>
                        <a:p>
                          <a:pPr algn="ctr"/>
                          <a:r>
                            <a:rPr lang="es-BO" sz="1100" dirty="0"/>
                            <a:t>24</a:t>
                          </a:r>
                        </a:p>
                      </a:txBody>
                      <a:tcPr/>
                    </a:tc>
                    <a:tc>
                      <a:txBody>
                        <a:bodyPr/>
                        <a:lstStyle/>
                        <a:p>
                          <a:pPr algn="ctr"/>
                          <a:r>
                            <a:rPr lang="es-BO" sz="1100" dirty="0"/>
                            <a:t>40</a:t>
                          </a:r>
                        </a:p>
                      </a:txBody>
                      <a:tcPr/>
                    </a:tc>
                    <a:tc>
                      <a:txBody>
                        <a:bodyPr/>
                        <a:lstStyle/>
                        <a:p>
                          <a:pPr algn="ctr"/>
                          <a:r>
                            <a:rPr lang="es-BO" sz="1100" dirty="0"/>
                            <a:t>10</a:t>
                          </a:r>
                        </a:p>
                      </a:txBody>
                      <a:tcPr/>
                    </a:tc>
                    <a:extLst>
                      <a:ext uri="{0D108BD9-81ED-4DB2-BD59-A6C34878D82A}">
                        <a16:rowId xmlns:a16="http://schemas.microsoft.com/office/drawing/2014/main" val="2938154520"/>
                      </a:ext>
                    </a:extLst>
                  </a:tr>
                  <a:tr h="143242">
                    <a:tc>
                      <a:txBody>
                        <a:bodyPr/>
                        <a:lstStyle/>
                        <a:p>
                          <a:pPr algn="ctr"/>
                          <a14:m>
                            <m:oMathPara xmlns:m="http://schemas.openxmlformats.org/officeDocument/2006/math">
                              <m:oMathParaPr>
                                <m:jc m:val="centerGroup"/>
                              </m:oMathParaPr>
                              <m:oMath xmlns:m="http://schemas.openxmlformats.org/officeDocument/2006/math">
                                <m:r>
                                  <a:rPr lang="es-BO" sz="1100" smtClean="0">
                                    <a:latin typeface="Cambria Math" panose="02040503050406030204" pitchFamily="18" charset="0"/>
                                  </a:rPr>
                                  <m:t>⋮</m:t>
                                </m:r>
                              </m:oMath>
                            </m:oMathPara>
                          </a14:m>
                          <a:endParaRPr lang="es-BO" sz="1100" dirty="0"/>
                        </a:p>
                      </a:txBody>
                      <a:tcPr/>
                    </a:tc>
                    <a:tc>
                      <a:txBody>
                        <a:bodyPr/>
                        <a:lstStyle/>
                        <a:p>
                          <a:pPr algn="ctr"/>
                          <a14:m>
                            <m:oMathPara xmlns:m="http://schemas.openxmlformats.org/officeDocument/2006/math">
                              <m:oMathParaPr>
                                <m:jc m:val="centerGroup"/>
                              </m:oMathParaPr>
                              <m:oMath xmlns:m="http://schemas.openxmlformats.org/officeDocument/2006/math">
                                <m:r>
                                  <a:rPr lang="es-BO" sz="1100" smtClean="0">
                                    <a:latin typeface="Cambria Math" panose="02040503050406030204" pitchFamily="18" charset="0"/>
                                  </a:rPr>
                                  <m:t>⋮</m:t>
                                </m:r>
                              </m:oMath>
                            </m:oMathPara>
                          </a14:m>
                          <a:endParaRPr lang="es-BO"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84234"/>
                      </a:ext>
                    </a:extLst>
                  </a:tr>
                  <a:tr h="1432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100" b="0" dirty="0" smtClean="0">
                                  <a:solidFill>
                                    <a:srgbClr val="FF0000"/>
                                  </a:solidFill>
                                  <a:latin typeface="Cambria Math" panose="02040503050406030204" pitchFamily="18" charset="0"/>
                                </a:rPr>
                                <m:t>𝑖</m:t>
                              </m:r>
                            </m:oMath>
                          </a14:m>
                          <a:r>
                            <a:rPr lang="es-BO" sz="1100" dirty="0"/>
                            <a:t> = 8</a:t>
                          </a:r>
                        </a:p>
                      </a:txBody>
                      <a:tcPr/>
                    </a:tc>
                    <a:tc>
                      <a:txBody>
                        <a:bodyPr/>
                        <a:lstStyle/>
                        <a:p>
                          <a:pPr algn="ctr"/>
                          <a:r>
                            <a:rPr lang="es-BO" sz="1100" dirty="0"/>
                            <a:t>6400</a:t>
                          </a:r>
                        </a:p>
                      </a:txBody>
                      <a:tcPr/>
                    </a:tc>
                    <a:tc>
                      <a:txBody>
                        <a:bodyPr/>
                        <a:lstStyle/>
                        <a:p>
                          <a:pPr algn="ctr"/>
                          <a:r>
                            <a:rPr lang="es-BO" sz="1100" dirty="0"/>
                            <a:t>30</a:t>
                          </a:r>
                        </a:p>
                      </a:txBody>
                      <a:tcPr/>
                    </a:tc>
                    <a:tc>
                      <a:txBody>
                        <a:bodyPr/>
                        <a:lstStyle/>
                        <a:p>
                          <a:pPr algn="ctr"/>
                          <a:r>
                            <a:rPr lang="es-BO" sz="1100" dirty="0"/>
                            <a:t>57</a:t>
                          </a:r>
                        </a:p>
                      </a:txBody>
                      <a:tcPr/>
                    </a:tc>
                    <a:tc>
                      <a:txBody>
                        <a:bodyPr/>
                        <a:lstStyle/>
                        <a:p>
                          <a:pPr algn="ctr"/>
                          <a:r>
                            <a:rPr lang="es-BO" sz="1100" dirty="0"/>
                            <a:t>12</a:t>
                          </a:r>
                        </a:p>
                      </a:txBody>
                      <a:tcPr/>
                    </a:tc>
                    <a:extLst>
                      <a:ext uri="{0D108BD9-81ED-4DB2-BD59-A6C34878D82A}">
                        <a16:rowId xmlns:a16="http://schemas.microsoft.com/office/drawing/2014/main" val="2728154459"/>
                      </a:ext>
                    </a:extLst>
                  </a:tr>
                  <a:tr h="143242">
                    <a:tc>
                      <a:txBody>
                        <a:bodyPr/>
                        <a:lstStyle/>
                        <a:p>
                          <a:pPr algn="ctr"/>
                          <a14:m>
                            <m:oMathPara xmlns:m="http://schemas.openxmlformats.org/officeDocument/2006/math">
                              <m:oMathParaPr>
                                <m:jc m:val="centerGroup"/>
                              </m:oMathParaPr>
                              <m:oMath xmlns:m="http://schemas.openxmlformats.org/officeDocument/2006/math">
                                <m:r>
                                  <a:rPr lang="es-BO" sz="1100" smtClean="0">
                                    <a:latin typeface="Cambria Math" panose="02040503050406030204" pitchFamily="18" charset="0"/>
                                  </a:rPr>
                                  <m:t>⋮</m:t>
                                </m:r>
                              </m:oMath>
                            </m:oMathPara>
                          </a14:m>
                          <a:endParaRPr lang="es-BO" sz="1100" dirty="0"/>
                        </a:p>
                      </a:txBody>
                      <a:tcPr/>
                    </a:tc>
                    <a:tc>
                      <a:txBody>
                        <a:bodyPr/>
                        <a:lstStyle/>
                        <a:p>
                          <a:pPr algn="ctr"/>
                          <a14:m>
                            <m:oMathPara xmlns:m="http://schemas.openxmlformats.org/officeDocument/2006/math">
                              <m:oMathParaPr>
                                <m:jc m:val="centerGroup"/>
                              </m:oMathParaPr>
                              <m:oMath xmlns:m="http://schemas.openxmlformats.org/officeDocument/2006/math">
                                <m:r>
                                  <a:rPr lang="es-BO" sz="1100" smtClean="0">
                                    <a:latin typeface="Cambria Math" panose="02040503050406030204" pitchFamily="18" charset="0"/>
                                  </a:rPr>
                                  <m:t>⋮</m:t>
                                </m:r>
                              </m:oMath>
                            </m:oMathPara>
                          </a14:m>
                          <a:endParaRPr lang="es-BO"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011141060"/>
                      </a:ext>
                    </a:extLst>
                  </a:tr>
                  <a:tr h="1432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100" b="0" dirty="0" smtClean="0">
                                  <a:solidFill>
                                    <a:srgbClr val="FF0000"/>
                                  </a:solidFill>
                                  <a:latin typeface="Cambria Math" panose="02040503050406030204" pitchFamily="18" charset="0"/>
                                </a:rPr>
                                <m:t>𝑖</m:t>
                              </m:r>
                            </m:oMath>
                          </a14:m>
                          <a:r>
                            <a:rPr lang="es-BO" sz="1100" dirty="0"/>
                            <a:t> = m</a:t>
                          </a:r>
                        </a:p>
                      </a:txBody>
                      <a:tcPr/>
                    </a:tc>
                    <a:tc>
                      <a:txBody>
                        <a:bodyPr/>
                        <a:lstStyle/>
                        <a:p>
                          <a:pPr algn="ctr"/>
                          <a:r>
                            <a:rPr lang="es-BO" sz="1100" dirty="0"/>
                            <a:t>3555</a:t>
                          </a:r>
                        </a:p>
                      </a:txBody>
                      <a:tcPr/>
                    </a:tc>
                    <a:tc>
                      <a:txBody>
                        <a:bodyPr/>
                        <a:lstStyle/>
                        <a:p>
                          <a:pPr algn="ctr"/>
                          <a:r>
                            <a:rPr lang="es-BO" sz="1100" dirty="0"/>
                            <a:t>29</a:t>
                          </a:r>
                        </a:p>
                      </a:txBody>
                      <a:tcPr/>
                    </a:tc>
                    <a:tc>
                      <a:txBody>
                        <a:bodyPr/>
                        <a:lstStyle/>
                        <a:p>
                          <a:pPr algn="ctr"/>
                          <a:r>
                            <a:rPr lang="es-BO" sz="1100" dirty="0"/>
                            <a:t>32</a:t>
                          </a:r>
                        </a:p>
                      </a:txBody>
                      <a:tcPr/>
                    </a:tc>
                    <a:tc>
                      <a:txBody>
                        <a:bodyPr/>
                        <a:lstStyle/>
                        <a:p>
                          <a:pPr algn="ctr"/>
                          <a:r>
                            <a:rPr lang="es-BO" sz="1100" dirty="0"/>
                            <a:t>9</a:t>
                          </a:r>
                        </a:p>
                      </a:txBody>
                      <a:tcPr/>
                    </a:tc>
                    <a:extLst>
                      <a:ext uri="{0D108BD9-81ED-4DB2-BD59-A6C34878D82A}">
                        <a16:rowId xmlns:a16="http://schemas.microsoft.com/office/drawing/2014/main" val="3264653052"/>
                      </a:ext>
                    </a:extLst>
                  </a:tr>
                </a:tbl>
              </a:graphicData>
            </a:graphic>
          </p:graphicFrame>
        </mc:Choice>
        <mc:Fallback xmlns="">
          <p:graphicFrame>
            <p:nvGraphicFramePr>
              <p:cNvPr id="3" name="Table 3">
                <a:extLst>
                  <a:ext uri="{FF2B5EF4-FFF2-40B4-BE49-F238E27FC236}">
                    <a16:creationId xmlns:a16="http://schemas.microsoft.com/office/drawing/2014/main" id="{CFA4A7FB-5C58-43A3-A658-459969C17AA2}"/>
                  </a:ext>
                </a:extLst>
              </p:cNvPr>
              <p:cNvGraphicFramePr>
                <a:graphicFrameLocks noGrp="1"/>
              </p:cNvGraphicFramePr>
              <p:nvPr>
                <p:extLst>
                  <p:ext uri="{D42A27DB-BD31-4B8C-83A1-F6EECF244321}">
                    <p14:modId xmlns:p14="http://schemas.microsoft.com/office/powerpoint/2010/main" val="649081951"/>
                  </p:ext>
                </p:extLst>
              </p:nvPr>
            </p:nvGraphicFramePr>
            <p:xfrm>
              <a:off x="3589155" y="2157370"/>
              <a:ext cx="5013690" cy="1554480"/>
            </p:xfrm>
            <a:graphic>
              <a:graphicData uri="http://schemas.openxmlformats.org/drawingml/2006/table">
                <a:tbl>
                  <a:tblPr firstRow="1" bandRow="1">
                    <a:tableStyleId>{21E4AEA4-8DFA-4A89-87EB-49C32662AFE0}</a:tableStyleId>
                  </a:tblPr>
                  <a:tblGrid>
                    <a:gridCol w="1002738">
                      <a:extLst>
                        <a:ext uri="{9D8B030D-6E8A-4147-A177-3AD203B41FA5}">
                          <a16:colId xmlns:a16="http://schemas.microsoft.com/office/drawing/2014/main" val="3224223277"/>
                        </a:ext>
                      </a:extLst>
                    </a:gridCol>
                    <a:gridCol w="1002738">
                      <a:extLst>
                        <a:ext uri="{9D8B030D-6E8A-4147-A177-3AD203B41FA5}">
                          <a16:colId xmlns:a16="http://schemas.microsoft.com/office/drawing/2014/main" val="1168369410"/>
                        </a:ext>
                      </a:extLst>
                    </a:gridCol>
                    <a:gridCol w="1002738">
                      <a:extLst>
                        <a:ext uri="{9D8B030D-6E8A-4147-A177-3AD203B41FA5}">
                          <a16:colId xmlns:a16="http://schemas.microsoft.com/office/drawing/2014/main" val="4237726424"/>
                        </a:ext>
                      </a:extLst>
                    </a:gridCol>
                    <a:gridCol w="1002738">
                      <a:extLst>
                        <a:ext uri="{9D8B030D-6E8A-4147-A177-3AD203B41FA5}">
                          <a16:colId xmlns:a16="http://schemas.microsoft.com/office/drawing/2014/main" val="428843040"/>
                        </a:ext>
                      </a:extLst>
                    </a:gridCol>
                    <a:gridCol w="1002738">
                      <a:extLst>
                        <a:ext uri="{9D8B030D-6E8A-4147-A177-3AD203B41FA5}">
                          <a16:colId xmlns:a16="http://schemas.microsoft.com/office/drawing/2014/main" val="3919270291"/>
                        </a:ext>
                      </a:extLst>
                    </a:gridCol>
                  </a:tblGrid>
                  <a:tr h="259080">
                    <a:tc>
                      <a:txBody>
                        <a:bodyPr/>
                        <a:lstStyle/>
                        <a:p>
                          <a:pPr algn="ctr"/>
                          <a:r>
                            <a:rPr lang="es-BO" sz="1100" dirty="0">
                              <a:solidFill>
                                <a:schemeClr val="tx1"/>
                              </a:solidFill>
                            </a:rPr>
                            <a:t>persona</a:t>
                          </a:r>
                        </a:p>
                      </a:txBody>
                      <a:tcPr/>
                    </a:tc>
                    <a:tc>
                      <a:txBody>
                        <a:bodyPr/>
                        <a:lstStyle/>
                        <a:p>
                          <a:pPr algn="ctr"/>
                          <a:r>
                            <a:rPr lang="es-BO" sz="1100" dirty="0">
                              <a:solidFill>
                                <a:schemeClr val="tx1"/>
                              </a:solidFill>
                            </a:rPr>
                            <a:t>salario</a:t>
                          </a:r>
                        </a:p>
                      </a:txBody>
                      <a:tcPr/>
                    </a:tc>
                    <a:tc>
                      <a:txBody>
                        <a:bodyPr/>
                        <a:lstStyle/>
                        <a:p>
                          <a:pPr algn="ctr"/>
                          <a:r>
                            <a:rPr lang="es-BO" sz="1100" dirty="0">
                              <a:solidFill>
                                <a:schemeClr val="tx1"/>
                              </a:solidFill>
                            </a:rPr>
                            <a:t>educación </a:t>
                          </a:r>
                        </a:p>
                      </a:txBody>
                      <a:tcPr/>
                    </a:tc>
                    <a:tc>
                      <a:txBody>
                        <a:bodyPr/>
                        <a:lstStyle/>
                        <a:p>
                          <a:pPr algn="ctr"/>
                          <a:r>
                            <a:rPr lang="es-BO" sz="1100" dirty="0">
                              <a:solidFill>
                                <a:schemeClr val="tx1"/>
                              </a:solidFill>
                            </a:rPr>
                            <a:t>edad </a:t>
                          </a:r>
                        </a:p>
                      </a:txBody>
                      <a:tcPr/>
                    </a:tc>
                    <a:tc>
                      <a:txBody>
                        <a:bodyPr/>
                        <a:lstStyle/>
                        <a:p>
                          <a:pPr algn="ctr"/>
                          <a:r>
                            <a:rPr lang="es-BO" sz="1100" dirty="0">
                              <a:solidFill>
                                <a:schemeClr val="tx1"/>
                              </a:solidFill>
                            </a:rPr>
                            <a:t>experiencia</a:t>
                          </a:r>
                        </a:p>
                      </a:txBody>
                      <a:tcPr/>
                    </a:tc>
                    <a:extLst>
                      <a:ext uri="{0D108BD9-81ED-4DB2-BD59-A6C34878D82A}">
                        <a16:rowId xmlns:a16="http://schemas.microsoft.com/office/drawing/2014/main" val="1048531815"/>
                      </a:ext>
                    </a:extLst>
                  </a:tr>
                  <a:tr h="259080">
                    <a:tc>
                      <a:txBody>
                        <a:bodyPr/>
                        <a:lstStyle/>
                        <a:p>
                          <a:endParaRPr lang="en-US"/>
                        </a:p>
                      </a:txBody>
                      <a:tcPr>
                        <a:blipFill>
                          <a:blip r:embed="rId2"/>
                          <a:stretch>
                            <a:fillRect l="-606" t="-104762" r="-401818" b="-423810"/>
                          </a:stretch>
                        </a:blipFill>
                      </a:tcPr>
                    </a:tc>
                    <a:tc>
                      <a:txBody>
                        <a:bodyPr/>
                        <a:lstStyle/>
                        <a:p>
                          <a:pPr algn="ctr"/>
                          <a:r>
                            <a:rPr lang="es-BO" sz="1100" dirty="0"/>
                            <a:t>2640</a:t>
                          </a:r>
                        </a:p>
                      </a:txBody>
                      <a:tcPr/>
                    </a:tc>
                    <a:tc>
                      <a:txBody>
                        <a:bodyPr/>
                        <a:lstStyle/>
                        <a:p>
                          <a:pPr algn="ctr"/>
                          <a:r>
                            <a:rPr lang="es-BO" sz="1100" dirty="0"/>
                            <a:t>24</a:t>
                          </a:r>
                        </a:p>
                      </a:txBody>
                      <a:tcPr/>
                    </a:tc>
                    <a:tc>
                      <a:txBody>
                        <a:bodyPr/>
                        <a:lstStyle/>
                        <a:p>
                          <a:pPr algn="ctr"/>
                          <a:r>
                            <a:rPr lang="es-BO" sz="1100" dirty="0"/>
                            <a:t>40</a:t>
                          </a:r>
                        </a:p>
                      </a:txBody>
                      <a:tcPr/>
                    </a:tc>
                    <a:tc>
                      <a:txBody>
                        <a:bodyPr/>
                        <a:lstStyle/>
                        <a:p>
                          <a:pPr algn="ctr"/>
                          <a:r>
                            <a:rPr lang="es-BO" sz="1100" dirty="0"/>
                            <a:t>10</a:t>
                          </a:r>
                        </a:p>
                      </a:txBody>
                      <a:tcPr/>
                    </a:tc>
                    <a:extLst>
                      <a:ext uri="{0D108BD9-81ED-4DB2-BD59-A6C34878D82A}">
                        <a16:rowId xmlns:a16="http://schemas.microsoft.com/office/drawing/2014/main" val="2938154520"/>
                      </a:ext>
                    </a:extLst>
                  </a:tr>
                  <a:tr h="259080">
                    <a:tc>
                      <a:txBody>
                        <a:bodyPr/>
                        <a:lstStyle/>
                        <a:p>
                          <a:endParaRPr lang="en-US"/>
                        </a:p>
                      </a:txBody>
                      <a:tcPr>
                        <a:blipFill>
                          <a:blip r:embed="rId2"/>
                          <a:stretch>
                            <a:fillRect l="-606" t="-200000" r="-401818" b="-313953"/>
                          </a:stretch>
                        </a:blipFill>
                      </a:tcPr>
                    </a:tc>
                    <a:tc>
                      <a:txBody>
                        <a:bodyPr/>
                        <a:lstStyle/>
                        <a:p>
                          <a:endParaRPr lang="en-US"/>
                        </a:p>
                      </a:txBody>
                      <a:tcPr>
                        <a:blipFill>
                          <a:blip r:embed="rId2"/>
                          <a:stretch>
                            <a:fillRect l="-100606" t="-200000" r="-301818" b="-313953"/>
                          </a:stretch>
                        </a:blipFill>
                      </a:tcPr>
                    </a:tc>
                    <a:tc>
                      <a:txBody>
                        <a:bodyPr/>
                        <a:lstStyle/>
                        <a:p>
                          <a:endParaRPr lang="en-US"/>
                        </a:p>
                      </a:txBody>
                      <a:tcPr>
                        <a:blipFill>
                          <a:blip r:embed="rId2"/>
                          <a:stretch>
                            <a:fillRect l="-201829" t="-200000" r="-203659" b="-313953"/>
                          </a:stretch>
                        </a:blipFill>
                      </a:tcPr>
                    </a:tc>
                    <a:tc>
                      <a:txBody>
                        <a:bodyPr/>
                        <a:lstStyle/>
                        <a:p>
                          <a:endParaRPr lang="en-US"/>
                        </a:p>
                      </a:txBody>
                      <a:tcPr>
                        <a:blipFill>
                          <a:blip r:embed="rId2"/>
                          <a:stretch>
                            <a:fillRect l="-300000" t="-200000" r="-102424" b="-313953"/>
                          </a:stretch>
                        </a:blipFill>
                      </a:tcPr>
                    </a:tc>
                    <a:tc>
                      <a:txBody>
                        <a:bodyPr/>
                        <a:lstStyle/>
                        <a:p>
                          <a:endParaRPr lang="en-US"/>
                        </a:p>
                      </a:txBody>
                      <a:tcPr>
                        <a:blipFill>
                          <a:blip r:embed="rId2"/>
                          <a:stretch>
                            <a:fillRect l="-400000" t="-200000" r="-2424" b="-313953"/>
                          </a:stretch>
                        </a:blipFill>
                      </a:tcPr>
                    </a:tc>
                    <a:extLst>
                      <a:ext uri="{0D108BD9-81ED-4DB2-BD59-A6C34878D82A}">
                        <a16:rowId xmlns:a16="http://schemas.microsoft.com/office/drawing/2014/main" val="984234"/>
                      </a:ext>
                    </a:extLst>
                  </a:tr>
                  <a:tr h="259080">
                    <a:tc>
                      <a:txBody>
                        <a:bodyPr/>
                        <a:lstStyle/>
                        <a:p>
                          <a:endParaRPr lang="en-US"/>
                        </a:p>
                      </a:txBody>
                      <a:tcPr>
                        <a:blipFill>
                          <a:blip r:embed="rId2"/>
                          <a:stretch>
                            <a:fillRect l="-606" t="-300000" r="-401818" b="-213953"/>
                          </a:stretch>
                        </a:blipFill>
                      </a:tcPr>
                    </a:tc>
                    <a:tc>
                      <a:txBody>
                        <a:bodyPr/>
                        <a:lstStyle/>
                        <a:p>
                          <a:pPr algn="ctr"/>
                          <a:r>
                            <a:rPr lang="es-BO" sz="1100" dirty="0"/>
                            <a:t>6400</a:t>
                          </a:r>
                        </a:p>
                      </a:txBody>
                      <a:tcPr/>
                    </a:tc>
                    <a:tc>
                      <a:txBody>
                        <a:bodyPr/>
                        <a:lstStyle/>
                        <a:p>
                          <a:pPr algn="ctr"/>
                          <a:r>
                            <a:rPr lang="es-BO" sz="1100" dirty="0"/>
                            <a:t>30</a:t>
                          </a:r>
                        </a:p>
                      </a:txBody>
                      <a:tcPr/>
                    </a:tc>
                    <a:tc>
                      <a:txBody>
                        <a:bodyPr/>
                        <a:lstStyle/>
                        <a:p>
                          <a:pPr algn="ctr"/>
                          <a:r>
                            <a:rPr lang="es-BO" sz="1100" dirty="0"/>
                            <a:t>57</a:t>
                          </a:r>
                        </a:p>
                      </a:txBody>
                      <a:tcPr/>
                    </a:tc>
                    <a:tc>
                      <a:txBody>
                        <a:bodyPr/>
                        <a:lstStyle/>
                        <a:p>
                          <a:pPr algn="ctr"/>
                          <a:r>
                            <a:rPr lang="es-BO" sz="1100" dirty="0"/>
                            <a:t>12</a:t>
                          </a:r>
                        </a:p>
                      </a:txBody>
                      <a:tcPr/>
                    </a:tc>
                    <a:extLst>
                      <a:ext uri="{0D108BD9-81ED-4DB2-BD59-A6C34878D82A}">
                        <a16:rowId xmlns:a16="http://schemas.microsoft.com/office/drawing/2014/main" val="2728154459"/>
                      </a:ext>
                    </a:extLst>
                  </a:tr>
                  <a:tr h="259080">
                    <a:tc>
                      <a:txBody>
                        <a:bodyPr/>
                        <a:lstStyle/>
                        <a:p>
                          <a:endParaRPr lang="en-US"/>
                        </a:p>
                      </a:txBody>
                      <a:tcPr>
                        <a:blipFill>
                          <a:blip r:embed="rId2"/>
                          <a:stretch>
                            <a:fillRect l="-606" t="-409524" r="-401818" b="-119048"/>
                          </a:stretch>
                        </a:blipFill>
                      </a:tcPr>
                    </a:tc>
                    <a:tc>
                      <a:txBody>
                        <a:bodyPr/>
                        <a:lstStyle/>
                        <a:p>
                          <a:endParaRPr lang="en-US"/>
                        </a:p>
                      </a:txBody>
                      <a:tcPr>
                        <a:blipFill>
                          <a:blip r:embed="rId2"/>
                          <a:stretch>
                            <a:fillRect l="-100606" t="-409524" r="-301818" b="-119048"/>
                          </a:stretch>
                        </a:blipFill>
                      </a:tcPr>
                    </a:tc>
                    <a:tc>
                      <a:txBody>
                        <a:bodyPr/>
                        <a:lstStyle/>
                        <a:p>
                          <a:endParaRPr lang="en-US"/>
                        </a:p>
                      </a:txBody>
                      <a:tcPr>
                        <a:blipFill>
                          <a:blip r:embed="rId2"/>
                          <a:stretch>
                            <a:fillRect l="-201829" t="-409524" r="-203659" b="-119048"/>
                          </a:stretch>
                        </a:blipFill>
                      </a:tcPr>
                    </a:tc>
                    <a:tc>
                      <a:txBody>
                        <a:bodyPr/>
                        <a:lstStyle/>
                        <a:p>
                          <a:endParaRPr lang="en-US"/>
                        </a:p>
                      </a:txBody>
                      <a:tcPr>
                        <a:blipFill>
                          <a:blip r:embed="rId2"/>
                          <a:stretch>
                            <a:fillRect l="-300000" t="-409524" r="-102424" b="-119048"/>
                          </a:stretch>
                        </a:blipFill>
                      </a:tcPr>
                    </a:tc>
                    <a:tc>
                      <a:txBody>
                        <a:bodyPr/>
                        <a:lstStyle/>
                        <a:p>
                          <a:endParaRPr lang="en-US"/>
                        </a:p>
                      </a:txBody>
                      <a:tcPr>
                        <a:blipFill>
                          <a:blip r:embed="rId2"/>
                          <a:stretch>
                            <a:fillRect l="-400000" t="-409524" r="-2424" b="-119048"/>
                          </a:stretch>
                        </a:blipFill>
                      </a:tcPr>
                    </a:tc>
                    <a:extLst>
                      <a:ext uri="{0D108BD9-81ED-4DB2-BD59-A6C34878D82A}">
                        <a16:rowId xmlns:a16="http://schemas.microsoft.com/office/drawing/2014/main" val="1011141060"/>
                      </a:ext>
                    </a:extLst>
                  </a:tr>
                  <a:tr h="259080">
                    <a:tc>
                      <a:txBody>
                        <a:bodyPr/>
                        <a:lstStyle/>
                        <a:p>
                          <a:endParaRPr lang="en-US"/>
                        </a:p>
                      </a:txBody>
                      <a:tcPr>
                        <a:blipFill>
                          <a:blip r:embed="rId2"/>
                          <a:stretch>
                            <a:fillRect l="-606" t="-497674" r="-401818" b="-16279"/>
                          </a:stretch>
                        </a:blipFill>
                      </a:tcPr>
                    </a:tc>
                    <a:tc>
                      <a:txBody>
                        <a:bodyPr/>
                        <a:lstStyle/>
                        <a:p>
                          <a:pPr algn="ctr"/>
                          <a:r>
                            <a:rPr lang="es-BO" sz="1100" dirty="0"/>
                            <a:t>3555</a:t>
                          </a:r>
                        </a:p>
                      </a:txBody>
                      <a:tcPr/>
                    </a:tc>
                    <a:tc>
                      <a:txBody>
                        <a:bodyPr/>
                        <a:lstStyle/>
                        <a:p>
                          <a:pPr algn="ctr"/>
                          <a:r>
                            <a:rPr lang="es-BO" sz="1100" dirty="0"/>
                            <a:t>29</a:t>
                          </a:r>
                        </a:p>
                      </a:txBody>
                      <a:tcPr/>
                    </a:tc>
                    <a:tc>
                      <a:txBody>
                        <a:bodyPr/>
                        <a:lstStyle/>
                        <a:p>
                          <a:pPr algn="ctr"/>
                          <a:r>
                            <a:rPr lang="es-BO" sz="1100" dirty="0"/>
                            <a:t>32</a:t>
                          </a:r>
                        </a:p>
                      </a:txBody>
                      <a:tcPr/>
                    </a:tc>
                    <a:tc>
                      <a:txBody>
                        <a:bodyPr/>
                        <a:lstStyle/>
                        <a:p>
                          <a:pPr algn="ctr"/>
                          <a:r>
                            <a:rPr lang="es-BO" sz="1100" dirty="0"/>
                            <a:t>9</a:t>
                          </a:r>
                        </a:p>
                      </a:txBody>
                      <a:tcPr/>
                    </a:tc>
                    <a:extLst>
                      <a:ext uri="{0D108BD9-81ED-4DB2-BD59-A6C34878D82A}">
                        <a16:rowId xmlns:a16="http://schemas.microsoft.com/office/drawing/2014/main" val="326465305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D114CA7-4D50-9B11-A4C9-E6697A98A3FA}"/>
                  </a:ext>
                </a:extLst>
              </p:cNvPr>
              <p:cNvGraphicFramePr>
                <a:graphicFrameLocks noGrp="1"/>
              </p:cNvGraphicFramePr>
              <p:nvPr>
                <p:extLst>
                  <p:ext uri="{D42A27DB-BD31-4B8C-83A1-F6EECF244321}">
                    <p14:modId xmlns:p14="http://schemas.microsoft.com/office/powerpoint/2010/main" val="3007257600"/>
                  </p:ext>
                </p:extLst>
              </p:nvPr>
            </p:nvGraphicFramePr>
            <p:xfrm>
              <a:off x="3589155" y="4775124"/>
              <a:ext cx="5178925" cy="1219200"/>
            </p:xfrm>
            <a:graphic>
              <a:graphicData uri="http://schemas.openxmlformats.org/drawingml/2006/table">
                <a:tbl>
                  <a:tblPr firstRow="1" bandRow="1">
                    <a:tableStyleId>{37CE84F3-28C3-443E-9E96-99CF82512B78}</a:tableStyleId>
                  </a:tblPr>
                  <a:tblGrid>
                    <a:gridCol w="1035785">
                      <a:extLst>
                        <a:ext uri="{9D8B030D-6E8A-4147-A177-3AD203B41FA5}">
                          <a16:colId xmlns:a16="http://schemas.microsoft.com/office/drawing/2014/main" val="3224223277"/>
                        </a:ext>
                      </a:extLst>
                    </a:gridCol>
                    <a:gridCol w="1035785">
                      <a:extLst>
                        <a:ext uri="{9D8B030D-6E8A-4147-A177-3AD203B41FA5}">
                          <a16:colId xmlns:a16="http://schemas.microsoft.com/office/drawing/2014/main" val="1168369410"/>
                        </a:ext>
                      </a:extLst>
                    </a:gridCol>
                    <a:gridCol w="1035785">
                      <a:extLst>
                        <a:ext uri="{9D8B030D-6E8A-4147-A177-3AD203B41FA5}">
                          <a16:colId xmlns:a16="http://schemas.microsoft.com/office/drawing/2014/main" val="4237726424"/>
                        </a:ext>
                      </a:extLst>
                    </a:gridCol>
                    <a:gridCol w="1035785">
                      <a:extLst>
                        <a:ext uri="{9D8B030D-6E8A-4147-A177-3AD203B41FA5}">
                          <a16:colId xmlns:a16="http://schemas.microsoft.com/office/drawing/2014/main" val="428843040"/>
                        </a:ext>
                      </a:extLst>
                    </a:gridCol>
                    <a:gridCol w="1035785">
                      <a:extLst>
                        <a:ext uri="{9D8B030D-6E8A-4147-A177-3AD203B41FA5}">
                          <a16:colId xmlns:a16="http://schemas.microsoft.com/office/drawing/2014/main" val="3919270291"/>
                        </a:ext>
                      </a:extLst>
                    </a:gridCol>
                  </a:tblGrid>
                  <a:tr h="243323">
                    <a:tc>
                      <a:txBody>
                        <a:bodyPr/>
                        <a:lstStyle/>
                        <a:p>
                          <a:pPr algn="ctr"/>
                          <a:r>
                            <a:rPr lang="es-BO" sz="1000" dirty="0">
                              <a:solidFill>
                                <a:schemeClr val="bg1"/>
                              </a:solidFill>
                            </a:rPr>
                            <a:t>persona</a:t>
                          </a:r>
                        </a:p>
                      </a:txBody>
                      <a:tcPr/>
                    </a:tc>
                    <a:tc>
                      <a:txBody>
                        <a:bodyPr/>
                        <a:lstStyle/>
                        <a:p>
                          <a:pPr algn="ctr"/>
                          <a:r>
                            <a:rPr lang="es-BO" sz="1000" dirty="0">
                              <a:solidFill>
                                <a:schemeClr val="bg1"/>
                              </a:solidFill>
                            </a:rPr>
                            <a:t>salario</a:t>
                          </a:r>
                        </a:p>
                      </a:txBody>
                      <a:tcPr/>
                    </a:tc>
                    <a:tc>
                      <a:txBody>
                        <a:bodyPr/>
                        <a:lstStyle/>
                        <a:p>
                          <a:pPr algn="ctr"/>
                          <a:r>
                            <a:rPr lang="es-BO" sz="1000" dirty="0">
                              <a:solidFill>
                                <a:schemeClr val="bg1"/>
                              </a:solidFill>
                            </a:rPr>
                            <a:t>educación </a:t>
                          </a:r>
                        </a:p>
                      </a:txBody>
                      <a:tcPr/>
                    </a:tc>
                    <a:tc>
                      <a:txBody>
                        <a:bodyPr/>
                        <a:lstStyle/>
                        <a:p>
                          <a:pPr algn="ctr"/>
                          <a:r>
                            <a:rPr lang="es-BO" sz="1000" dirty="0">
                              <a:solidFill>
                                <a:schemeClr val="bg1"/>
                              </a:solidFill>
                            </a:rPr>
                            <a:t>edad </a:t>
                          </a:r>
                        </a:p>
                      </a:txBody>
                      <a:tcPr/>
                    </a:tc>
                    <a:tc>
                      <a:txBody>
                        <a:bodyPr/>
                        <a:lstStyle/>
                        <a:p>
                          <a:pPr algn="ctr"/>
                          <a:r>
                            <a:rPr lang="es-BO" sz="1000" dirty="0">
                              <a:solidFill>
                                <a:schemeClr val="bg1"/>
                              </a:solidFill>
                            </a:rPr>
                            <a:t>experiencia</a:t>
                          </a:r>
                        </a:p>
                      </a:txBody>
                      <a:tcPr/>
                    </a:tc>
                    <a:extLst>
                      <a:ext uri="{0D108BD9-81ED-4DB2-BD59-A6C34878D82A}">
                        <a16:rowId xmlns:a16="http://schemas.microsoft.com/office/drawing/2014/main" val="1048531815"/>
                      </a:ext>
                    </a:extLst>
                  </a:tr>
                  <a:tr h="243323">
                    <a:tc>
                      <a:txBody>
                        <a:bodyPr/>
                        <a:lstStyle/>
                        <a:p>
                          <a:pPr algn="ctr"/>
                          <a14:m>
                            <m:oMath xmlns:m="http://schemas.openxmlformats.org/officeDocument/2006/math">
                              <m:r>
                                <a:rPr lang="en-US" sz="1000" b="0" dirty="0" smtClean="0">
                                  <a:solidFill>
                                    <a:schemeClr val="bg1"/>
                                  </a:solidFill>
                                  <a:latin typeface="Cambria Math" panose="02040503050406030204" pitchFamily="18" charset="0"/>
                                </a:rPr>
                                <m:t>𝑖</m:t>
                              </m:r>
                            </m:oMath>
                          </a14:m>
                          <a:r>
                            <a:rPr lang="es-BO" sz="1000" dirty="0">
                              <a:solidFill>
                                <a:schemeClr val="bg1"/>
                              </a:solidFill>
                            </a:rPr>
                            <a:t> = m</a:t>
                          </a:r>
                        </a:p>
                      </a:txBody>
                      <a:tcPr/>
                    </a:tc>
                    <a:tc>
                      <a:txBody>
                        <a:bodyPr/>
                        <a:lstStyle/>
                        <a:p>
                          <a:pPr algn="ctr"/>
                          <a:r>
                            <a:rPr lang="es-BO" sz="1000" dirty="0">
                              <a:solidFill>
                                <a:schemeClr val="bg1"/>
                              </a:solidFill>
                            </a:rPr>
                            <a:t>5656</a:t>
                          </a:r>
                        </a:p>
                      </a:txBody>
                      <a:tcPr/>
                    </a:tc>
                    <a:tc>
                      <a:txBody>
                        <a:bodyPr/>
                        <a:lstStyle/>
                        <a:p>
                          <a:pPr algn="ctr"/>
                          <a:r>
                            <a:rPr lang="es-BO" sz="1000" dirty="0">
                              <a:solidFill>
                                <a:schemeClr val="bg1"/>
                              </a:solidFill>
                            </a:rPr>
                            <a:t>27</a:t>
                          </a:r>
                        </a:p>
                      </a:txBody>
                      <a:tcPr/>
                    </a:tc>
                    <a:tc>
                      <a:txBody>
                        <a:bodyPr/>
                        <a:lstStyle/>
                        <a:p>
                          <a:pPr algn="ctr"/>
                          <a:r>
                            <a:rPr lang="es-BO" sz="1000" dirty="0">
                              <a:solidFill>
                                <a:schemeClr val="bg1"/>
                              </a:solidFill>
                            </a:rPr>
                            <a:t>38</a:t>
                          </a:r>
                        </a:p>
                      </a:txBody>
                      <a:tcPr/>
                    </a:tc>
                    <a:tc>
                      <a:txBody>
                        <a:bodyPr/>
                        <a:lstStyle/>
                        <a:p>
                          <a:pPr algn="ctr"/>
                          <a:r>
                            <a:rPr lang="es-BO" sz="1000" dirty="0">
                              <a:solidFill>
                                <a:schemeClr val="bg1"/>
                              </a:solidFill>
                            </a:rPr>
                            <a:t>5</a:t>
                          </a:r>
                        </a:p>
                      </a:txBody>
                      <a:tcPr/>
                    </a:tc>
                    <a:extLst>
                      <a:ext uri="{0D108BD9-81ED-4DB2-BD59-A6C34878D82A}">
                        <a16:rowId xmlns:a16="http://schemas.microsoft.com/office/drawing/2014/main" val="2938154520"/>
                      </a:ext>
                    </a:extLst>
                  </a:tr>
                  <a:tr h="2433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000" b="0" dirty="0" smtClean="0">
                                  <a:solidFill>
                                    <a:schemeClr val="bg1"/>
                                  </a:solidFill>
                                  <a:latin typeface="Cambria Math" panose="02040503050406030204" pitchFamily="18" charset="0"/>
                                </a:rPr>
                                <m:t>𝑖</m:t>
                              </m:r>
                            </m:oMath>
                          </a14:m>
                          <a:r>
                            <a:rPr lang="es-BO" sz="1000" dirty="0">
                              <a:solidFill>
                                <a:schemeClr val="bg1"/>
                              </a:solidFill>
                            </a:rPr>
                            <a:t> = m+1</a:t>
                          </a:r>
                        </a:p>
                      </a:txBody>
                      <a:tcPr/>
                    </a:tc>
                    <a:tc>
                      <a:txBody>
                        <a:bodyPr/>
                        <a:lstStyle/>
                        <a:p>
                          <a:pPr algn="ctr"/>
                          <a:r>
                            <a:rPr lang="es-BO" sz="1000" dirty="0">
                              <a:solidFill>
                                <a:schemeClr val="bg1"/>
                              </a:solidFill>
                            </a:rPr>
                            <a:t>3322</a:t>
                          </a:r>
                        </a:p>
                      </a:txBody>
                      <a:tcPr/>
                    </a:tc>
                    <a:tc>
                      <a:txBody>
                        <a:bodyPr/>
                        <a:lstStyle/>
                        <a:p>
                          <a:pPr algn="ctr"/>
                          <a:r>
                            <a:rPr lang="es-BO" sz="1000" dirty="0">
                              <a:solidFill>
                                <a:schemeClr val="bg1"/>
                              </a:solidFill>
                            </a:rPr>
                            <a:t>24</a:t>
                          </a:r>
                        </a:p>
                      </a:txBody>
                      <a:tcPr/>
                    </a:tc>
                    <a:tc>
                      <a:txBody>
                        <a:bodyPr/>
                        <a:lstStyle/>
                        <a:p>
                          <a:pPr algn="ctr"/>
                          <a:r>
                            <a:rPr lang="es-BO" sz="1000" dirty="0">
                              <a:solidFill>
                                <a:schemeClr val="bg1"/>
                              </a:solidFill>
                            </a:rPr>
                            <a:t>37</a:t>
                          </a:r>
                        </a:p>
                      </a:txBody>
                      <a:tcPr/>
                    </a:tc>
                    <a:tc>
                      <a:txBody>
                        <a:bodyPr/>
                        <a:lstStyle/>
                        <a:p>
                          <a:pPr algn="ctr"/>
                          <a:r>
                            <a:rPr lang="es-BO" sz="1000" dirty="0">
                              <a:solidFill>
                                <a:schemeClr val="bg1"/>
                              </a:solidFill>
                            </a:rPr>
                            <a:t>10</a:t>
                          </a:r>
                        </a:p>
                      </a:txBody>
                      <a:tcPr/>
                    </a:tc>
                    <a:extLst>
                      <a:ext uri="{0D108BD9-81ED-4DB2-BD59-A6C34878D82A}">
                        <a16:rowId xmlns:a16="http://schemas.microsoft.com/office/drawing/2014/main" val="2728154459"/>
                      </a:ext>
                    </a:extLst>
                  </a:tr>
                  <a:tr h="243323">
                    <a:tc>
                      <a:txBody>
                        <a:bodyPr/>
                        <a:lstStyle/>
                        <a:p>
                          <a:pPr algn="ctr"/>
                          <a14:m>
                            <m:oMathPara xmlns:m="http://schemas.openxmlformats.org/officeDocument/2006/math">
                              <m:oMathParaPr>
                                <m:jc m:val="centerGroup"/>
                              </m:oMathParaPr>
                              <m:oMath xmlns:m="http://schemas.openxmlformats.org/officeDocument/2006/math">
                                <m:r>
                                  <a:rPr lang="es-BO" sz="1000" smtClean="0">
                                    <a:solidFill>
                                      <a:schemeClr val="bg1"/>
                                    </a:solidFill>
                                    <a:latin typeface="Cambria Math" panose="02040503050406030204" pitchFamily="18" charset="0"/>
                                  </a:rPr>
                                  <m:t>⋮</m:t>
                                </m:r>
                              </m:oMath>
                            </m:oMathPara>
                          </a14:m>
                          <a:endParaRPr lang="es-BO" sz="1000"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s-BO" sz="1000" smtClean="0">
                                    <a:solidFill>
                                      <a:schemeClr val="bg1"/>
                                    </a:solidFill>
                                    <a:latin typeface="Cambria Math" panose="02040503050406030204" pitchFamily="18" charset="0"/>
                                  </a:rPr>
                                  <m:t>⋮</m:t>
                                </m:r>
                              </m:oMath>
                            </m:oMathPara>
                          </a14:m>
                          <a:endParaRPr lang="es-BO" sz="1000"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000" b="0" u="none" strike="noStrike" kern="1200" cap="none" spc="0" normalizeH="0" baseline="0" noProof="0" smtClean="0">
                                    <a:ln>
                                      <a:noFill/>
                                    </a:ln>
                                    <a:solidFill>
                                      <a:schemeClr val="bg1"/>
                                    </a:solidFill>
                                    <a:effectLst/>
                                    <a:uLnTx/>
                                    <a:uFillTx/>
                                    <a:latin typeface="Cambria Math" panose="02040503050406030204" pitchFamily="18" charset="0"/>
                                  </a:rPr>
                                  <m:t>⋮</m:t>
                                </m:r>
                              </m:oMath>
                            </m:oMathPara>
                          </a14:m>
                          <a:endParaRPr kumimoji="0" lang="es-BO" sz="10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000" b="0" u="none" strike="noStrike" kern="1200" cap="none" spc="0" normalizeH="0" baseline="0" noProof="0" smtClean="0">
                                    <a:ln>
                                      <a:noFill/>
                                    </a:ln>
                                    <a:solidFill>
                                      <a:schemeClr val="bg1"/>
                                    </a:solidFill>
                                    <a:effectLst/>
                                    <a:uLnTx/>
                                    <a:uFillTx/>
                                    <a:latin typeface="Cambria Math" panose="02040503050406030204" pitchFamily="18" charset="0"/>
                                  </a:rPr>
                                  <m:t>⋮</m:t>
                                </m:r>
                              </m:oMath>
                            </m:oMathPara>
                          </a14:m>
                          <a:endParaRPr kumimoji="0" lang="es-BO" sz="10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000" b="0" u="none" strike="noStrike" kern="1200" cap="none" spc="0" normalizeH="0" baseline="0" noProof="0" smtClean="0">
                                    <a:ln>
                                      <a:noFill/>
                                    </a:ln>
                                    <a:solidFill>
                                      <a:schemeClr val="bg1"/>
                                    </a:solidFill>
                                    <a:effectLst/>
                                    <a:uLnTx/>
                                    <a:uFillTx/>
                                    <a:latin typeface="Cambria Math" panose="02040503050406030204" pitchFamily="18" charset="0"/>
                                  </a:rPr>
                                  <m:t>⋮</m:t>
                                </m:r>
                              </m:oMath>
                            </m:oMathPara>
                          </a14:m>
                          <a:endParaRPr kumimoji="0" lang="es-BO" sz="10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tc>
                    <a:extLst>
                      <a:ext uri="{0D108BD9-81ED-4DB2-BD59-A6C34878D82A}">
                        <a16:rowId xmlns:a16="http://schemas.microsoft.com/office/drawing/2014/main" val="1011141060"/>
                      </a:ext>
                    </a:extLst>
                  </a:tr>
                  <a:tr h="2433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000" b="0" dirty="0" smtClean="0">
                                  <a:solidFill>
                                    <a:schemeClr val="bg1"/>
                                  </a:solidFill>
                                  <a:latin typeface="Cambria Math" panose="02040503050406030204" pitchFamily="18" charset="0"/>
                                </a:rPr>
                                <m:t>𝑖</m:t>
                              </m:r>
                            </m:oMath>
                          </a14:m>
                          <a:r>
                            <a:rPr lang="es-BO" sz="1000" dirty="0">
                              <a:solidFill>
                                <a:schemeClr val="bg1"/>
                              </a:solidFill>
                            </a:rPr>
                            <a:t> = n</a:t>
                          </a:r>
                        </a:p>
                      </a:txBody>
                      <a:tcPr/>
                    </a:tc>
                    <a:tc>
                      <a:txBody>
                        <a:bodyPr/>
                        <a:lstStyle/>
                        <a:p>
                          <a:pPr algn="ctr"/>
                          <a:r>
                            <a:rPr lang="es-BO" sz="1000" dirty="0">
                              <a:solidFill>
                                <a:schemeClr val="bg1"/>
                              </a:solidFill>
                            </a:rPr>
                            <a:t>4300</a:t>
                          </a:r>
                        </a:p>
                      </a:txBody>
                      <a:tcPr/>
                    </a:tc>
                    <a:tc>
                      <a:txBody>
                        <a:bodyPr/>
                        <a:lstStyle/>
                        <a:p>
                          <a:pPr algn="ctr"/>
                          <a:r>
                            <a:rPr lang="es-BO" sz="1000" dirty="0">
                              <a:solidFill>
                                <a:schemeClr val="bg1"/>
                              </a:solidFill>
                            </a:rPr>
                            <a:t>32</a:t>
                          </a:r>
                        </a:p>
                      </a:txBody>
                      <a:tcPr/>
                    </a:tc>
                    <a:tc>
                      <a:txBody>
                        <a:bodyPr/>
                        <a:lstStyle/>
                        <a:p>
                          <a:pPr algn="ctr"/>
                          <a:r>
                            <a:rPr lang="es-BO" sz="1000" dirty="0">
                              <a:solidFill>
                                <a:schemeClr val="bg1"/>
                              </a:solidFill>
                            </a:rPr>
                            <a:t>40</a:t>
                          </a:r>
                        </a:p>
                      </a:txBody>
                      <a:tcPr/>
                    </a:tc>
                    <a:tc>
                      <a:txBody>
                        <a:bodyPr/>
                        <a:lstStyle/>
                        <a:p>
                          <a:pPr algn="ctr"/>
                          <a:r>
                            <a:rPr lang="es-BO" sz="1000" dirty="0">
                              <a:solidFill>
                                <a:schemeClr val="bg1"/>
                              </a:solidFill>
                            </a:rPr>
                            <a:t>13</a:t>
                          </a:r>
                        </a:p>
                      </a:txBody>
                      <a:tcPr/>
                    </a:tc>
                    <a:extLst>
                      <a:ext uri="{0D108BD9-81ED-4DB2-BD59-A6C34878D82A}">
                        <a16:rowId xmlns:a16="http://schemas.microsoft.com/office/drawing/2014/main" val="3264653052"/>
                      </a:ext>
                    </a:extLst>
                  </a:tr>
                </a:tbl>
              </a:graphicData>
            </a:graphic>
          </p:graphicFrame>
        </mc:Choice>
        <mc:Fallback xmlns="">
          <p:graphicFrame>
            <p:nvGraphicFramePr>
              <p:cNvPr id="4" name="Table 3">
                <a:extLst>
                  <a:ext uri="{FF2B5EF4-FFF2-40B4-BE49-F238E27FC236}">
                    <a16:creationId xmlns:a16="http://schemas.microsoft.com/office/drawing/2014/main" id="{8D114CA7-4D50-9B11-A4C9-E6697A98A3FA}"/>
                  </a:ext>
                </a:extLst>
              </p:cNvPr>
              <p:cNvGraphicFramePr>
                <a:graphicFrameLocks noGrp="1"/>
              </p:cNvGraphicFramePr>
              <p:nvPr>
                <p:extLst>
                  <p:ext uri="{D42A27DB-BD31-4B8C-83A1-F6EECF244321}">
                    <p14:modId xmlns:p14="http://schemas.microsoft.com/office/powerpoint/2010/main" val="3007257600"/>
                  </p:ext>
                </p:extLst>
              </p:nvPr>
            </p:nvGraphicFramePr>
            <p:xfrm>
              <a:off x="3589155" y="4775124"/>
              <a:ext cx="5178925" cy="1219200"/>
            </p:xfrm>
            <a:graphic>
              <a:graphicData uri="http://schemas.openxmlformats.org/drawingml/2006/table">
                <a:tbl>
                  <a:tblPr firstRow="1" bandRow="1">
                    <a:tableStyleId>{37CE84F3-28C3-443E-9E96-99CF82512B78}</a:tableStyleId>
                  </a:tblPr>
                  <a:tblGrid>
                    <a:gridCol w="1035785">
                      <a:extLst>
                        <a:ext uri="{9D8B030D-6E8A-4147-A177-3AD203B41FA5}">
                          <a16:colId xmlns:a16="http://schemas.microsoft.com/office/drawing/2014/main" val="3224223277"/>
                        </a:ext>
                      </a:extLst>
                    </a:gridCol>
                    <a:gridCol w="1035785">
                      <a:extLst>
                        <a:ext uri="{9D8B030D-6E8A-4147-A177-3AD203B41FA5}">
                          <a16:colId xmlns:a16="http://schemas.microsoft.com/office/drawing/2014/main" val="1168369410"/>
                        </a:ext>
                      </a:extLst>
                    </a:gridCol>
                    <a:gridCol w="1035785">
                      <a:extLst>
                        <a:ext uri="{9D8B030D-6E8A-4147-A177-3AD203B41FA5}">
                          <a16:colId xmlns:a16="http://schemas.microsoft.com/office/drawing/2014/main" val="4237726424"/>
                        </a:ext>
                      </a:extLst>
                    </a:gridCol>
                    <a:gridCol w="1035785">
                      <a:extLst>
                        <a:ext uri="{9D8B030D-6E8A-4147-A177-3AD203B41FA5}">
                          <a16:colId xmlns:a16="http://schemas.microsoft.com/office/drawing/2014/main" val="428843040"/>
                        </a:ext>
                      </a:extLst>
                    </a:gridCol>
                    <a:gridCol w="1035785">
                      <a:extLst>
                        <a:ext uri="{9D8B030D-6E8A-4147-A177-3AD203B41FA5}">
                          <a16:colId xmlns:a16="http://schemas.microsoft.com/office/drawing/2014/main" val="3919270291"/>
                        </a:ext>
                      </a:extLst>
                    </a:gridCol>
                  </a:tblGrid>
                  <a:tr h="243840">
                    <a:tc>
                      <a:txBody>
                        <a:bodyPr/>
                        <a:lstStyle/>
                        <a:p>
                          <a:pPr algn="ctr"/>
                          <a:r>
                            <a:rPr lang="es-BO" sz="1000" dirty="0">
                              <a:solidFill>
                                <a:schemeClr val="bg1"/>
                              </a:solidFill>
                            </a:rPr>
                            <a:t>persona</a:t>
                          </a:r>
                        </a:p>
                      </a:txBody>
                      <a:tcPr/>
                    </a:tc>
                    <a:tc>
                      <a:txBody>
                        <a:bodyPr/>
                        <a:lstStyle/>
                        <a:p>
                          <a:pPr algn="ctr"/>
                          <a:r>
                            <a:rPr lang="es-BO" sz="1000" dirty="0">
                              <a:solidFill>
                                <a:schemeClr val="bg1"/>
                              </a:solidFill>
                            </a:rPr>
                            <a:t>salario</a:t>
                          </a:r>
                        </a:p>
                      </a:txBody>
                      <a:tcPr/>
                    </a:tc>
                    <a:tc>
                      <a:txBody>
                        <a:bodyPr/>
                        <a:lstStyle/>
                        <a:p>
                          <a:pPr algn="ctr"/>
                          <a:r>
                            <a:rPr lang="es-BO" sz="1000" dirty="0">
                              <a:solidFill>
                                <a:schemeClr val="bg1"/>
                              </a:solidFill>
                            </a:rPr>
                            <a:t>educación </a:t>
                          </a:r>
                        </a:p>
                      </a:txBody>
                      <a:tcPr/>
                    </a:tc>
                    <a:tc>
                      <a:txBody>
                        <a:bodyPr/>
                        <a:lstStyle/>
                        <a:p>
                          <a:pPr algn="ctr"/>
                          <a:r>
                            <a:rPr lang="es-BO" sz="1000" dirty="0">
                              <a:solidFill>
                                <a:schemeClr val="bg1"/>
                              </a:solidFill>
                            </a:rPr>
                            <a:t>edad </a:t>
                          </a:r>
                        </a:p>
                      </a:txBody>
                      <a:tcPr/>
                    </a:tc>
                    <a:tc>
                      <a:txBody>
                        <a:bodyPr/>
                        <a:lstStyle/>
                        <a:p>
                          <a:pPr algn="ctr"/>
                          <a:r>
                            <a:rPr lang="es-BO" sz="1000" dirty="0">
                              <a:solidFill>
                                <a:schemeClr val="bg1"/>
                              </a:solidFill>
                            </a:rPr>
                            <a:t>experiencia</a:t>
                          </a:r>
                        </a:p>
                      </a:txBody>
                      <a:tcPr/>
                    </a:tc>
                    <a:extLst>
                      <a:ext uri="{0D108BD9-81ED-4DB2-BD59-A6C34878D82A}">
                        <a16:rowId xmlns:a16="http://schemas.microsoft.com/office/drawing/2014/main" val="1048531815"/>
                      </a:ext>
                    </a:extLst>
                  </a:tr>
                  <a:tr h="243840">
                    <a:tc>
                      <a:txBody>
                        <a:bodyPr/>
                        <a:lstStyle/>
                        <a:p>
                          <a:endParaRPr lang="en-US"/>
                        </a:p>
                      </a:txBody>
                      <a:tcPr>
                        <a:blipFill>
                          <a:blip r:embed="rId3"/>
                          <a:stretch>
                            <a:fillRect t="-100000" r="-401765" b="-317500"/>
                          </a:stretch>
                        </a:blipFill>
                      </a:tcPr>
                    </a:tc>
                    <a:tc>
                      <a:txBody>
                        <a:bodyPr/>
                        <a:lstStyle/>
                        <a:p>
                          <a:pPr algn="ctr"/>
                          <a:r>
                            <a:rPr lang="es-BO" sz="1000" dirty="0">
                              <a:solidFill>
                                <a:schemeClr val="bg1"/>
                              </a:solidFill>
                            </a:rPr>
                            <a:t>5656</a:t>
                          </a:r>
                        </a:p>
                      </a:txBody>
                      <a:tcPr/>
                    </a:tc>
                    <a:tc>
                      <a:txBody>
                        <a:bodyPr/>
                        <a:lstStyle/>
                        <a:p>
                          <a:pPr algn="ctr"/>
                          <a:r>
                            <a:rPr lang="es-BO" sz="1000" dirty="0">
                              <a:solidFill>
                                <a:schemeClr val="bg1"/>
                              </a:solidFill>
                            </a:rPr>
                            <a:t>27</a:t>
                          </a:r>
                        </a:p>
                      </a:txBody>
                      <a:tcPr/>
                    </a:tc>
                    <a:tc>
                      <a:txBody>
                        <a:bodyPr/>
                        <a:lstStyle/>
                        <a:p>
                          <a:pPr algn="ctr"/>
                          <a:r>
                            <a:rPr lang="es-BO" sz="1000" dirty="0">
                              <a:solidFill>
                                <a:schemeClr val="bg1"/>
                              </a:solidFill>
                            </a:rPr>
                            <a:t>38</a:t>
                          </a:r>
                        </a:p>
                      </a:txBody>
                      <a:tcPr/>
                    </a:tc>
                    <a:tc>
                      <a:txBody>
                        <a:bodyPr/>
                        <a:lstStyle/>
                        <a:p>
                          <a:pPr algn="ctr"/>
                          <a:r>
                            <a:rPr lang="es-BO" sz="1000" dirty="0">
                              <a:solidFill>
                                <a:schemeClr val="bg1"/>
                              </a:solidFill>
                            </a:rPr>
                            <a:t>5</a:t>
                          </a:r>
                        </a:p>
                      </a:txBody>
                      <a:tcPr/>
                    </a:tc>
                    <a:extLst>
                      <a:ext uri="{0D108BD9-81ED-4DB2-BD59-A6C34878D82A}">
                        <a16:rowId xmlns:a16="http://schemas.microsoft.com/office/drawing/2014/main" val="2938154520"/>
                      </a:ext>
                    </a:extLst>
                  </a:tr>
                  <a:tr h="243840">
                    <a:tc>
                      <a:txBody>
                        <a:bodyPr/>
                        <a:lstStyle/>
                        <a:p>
                          <a:endParaRPr lang="en-US"/>
                        </a:p>
                      </a:txBody>
                      <a:tcPr>
                        <a:blipFill>
                          <a:blip r:embed="rId3"/>
                          <a:stretch>
                            <a:fillRect t="-195122" r="-401765" b="-209756"/>
                          </a:stretch>
                        </a:blipFill>
                      </a:tcPr>
                    </a:tc>
                    <a:tc>
                      <a:txBody>
                        <a:bodyPr/>
                        <a:lstStyle/>
                        <a:p>
                          <a:pPr algn="ctr"/>
                          <a:r>
                            <a:rPr lang="es-BO" sz="1000" dirty="0">
                              <a:solidFill>
                                <a:schemeClr val="bg1"/>
                              </a:solidFill>
                            </a:rPr>
                            <a:t>3322</a:t>
                          </a:r>
                        </a:p>
                      </a:txBody>
                      <a:tcPr/>
                    </a:tc>
                    <a:tc>
                      <a:txBody>
                        <a:bodyPr/>
                        <a:lstStyle/>
                        <a:p>
                          <a:pPr algn="ctr"/>
                          <a:r>
                            <a:rPr lang="es-BO" sz="1000" dirty="0">
                              <a:solidFill>
                                <a:schemeClr val="bg1"/>
                              </a:solidFill>
                            </a:rPr>
                            <a:t>24</a:t>
                          </a:r>
                        </a:p>
                      </a:txBody>
                      <a:tcPr/>
                    </a:tc>
                    <a:tc>
                      <a:txBody>
                        <a:bodyPr/>
                        <a:lstStyle/>
                        <a:p>
                          <a:pPr algn="ctr"/>
                          <a:r>
                            <a:rPr lang="es-BO" sz="1000" dirty="0">
                              <a:solidFill>
                                <a:schemeClr val="bg1"/>
                              </a:solidFill>
                            </a:rPr>
                            <a:t>37</a:t>
                          </a:r>
                        </a:p>
                      </a:txBody>
                      <a:tcPr/>
                    </a:tc>
                    <a:tc>
                      <a:txBody>
                        <a:bodyPr/>
                        <a:lstStyle/>
                        <a:p>
                          <a:pPr algn="ctr"/>
                          <a:r>
                            <a:rPr lang="es-BO" sz="1000" dirty="0">
                              <a:solidFill>
                                <a:schemeClr val="bg1"/>
                              </a:solidFill>
                            </a:rPr>
                            <a:t>10</a:t>
                          </a:r>
                        </a:p>
                      </a:txBody>
                      <a:tcPr/>
                    </a:tc>
                    <a:extLst>
                      <a:ext uri="{0D108BD9-81ED-4DB2-BD59-A6C34878D82A}">
                        <a16:rowId xmlns:a16="http://schemas.microsoft.com/office/drawing/2014/main" val="2728154459"/>
                      </a:ext>
                    </a:extLst>
                  </a:tr>
                  <a:tr h="243840">
                    <a:tc>
                      <a:txBody>
                        <a:bodyPr/>
                        <a:lstStyle/>
                        <a:p>
                          <a:endParaRPr lang="en-US"/>
                        </a:p>
                      </a:txBody>
                      <a:tcPr>
                        <a:blipFill>
                          <a:blip r:embed="rId3"/>
                          <a:stretch>
                            <a:fillRect t="-302500" r="-401765" b="-115000"/>
                          </a:stretch>
                        </a:blipFill>
                      </a:tcPr>
                    </a:tc>
                    <a:tc>
                      <a:txBody>
                        <a:bodyPr/>
                        <a:lstStyle/>
                        <a:p>
                          <a:endParaRPr lang="en-US"/>
                        </a:p>
                      </a:txBody>
                      <a:tcPr>
                        <a:blipFill>
                          <a:blip r:embed="rId3"/>
                          <a:stretch>
                            <a:fillRect l="-100000" t="-302500" r="-301765" b="-115000"/>
                          </a:stretch>
                        </a:blipFill>
                      </a:tcPr>
                    </a:tc>
                    <a:tc>
                      <a:txBody>
                        <a:bodyPr/>
                        <a:lstStyle/>
                        <a:p>
                          <a:endParaRPr lang="en-US"/>
                        </a:p>
                      </a:txBody>
                      <a:tcPr>
                        <a:blipFill>
                          <a:blip r:embed="rId3"/>
                          <a:stretch>
                            <a:fillRect l="-198830" t="-302500" r="-200000" b="-115000"/>
                          </a:stretch>
                        </a:blipFill>
                      </a:tcPr>
                    </a:tc>
                    <a:tc>
                      <a:txBody>
                        <a:bodyPr/>
                        <a:lstStyle/>
                        <a:p>
                          <a:endParaRPr lang="en-US"/>
                        </a:p>
                      </a:txBody>
                      <a:tcPr>
                        <a:blipFill>
                          <a:blip r:embed="rId3"/>
                          <a:stretch>
                            <a:fillRect l="-300588" t="-302500" r="-101176" b="-115000"/>
                          </a:stretch>
                        </a:blipFill>
                      </a:tcPr>
                    </a:tc>
                    <a:tc>
                      <a:txBody>
                        <a:bodyPr/>
                        <a:lstStyle/>
                        <a:p>
                          <a:endParaRPr lang="en-US"/>
                        </a:p>
                      </a:txBody>
                      <a:tcPr>
                        <a:blipFill>
                          <a:blip r:embed="rId3"/>
                          <a:stretch>
                            <a:fillRect l="-400588" t="-302500" r="-1176" b="-115000"/>
                          </a:stretch>
                        </a:blipFill>
                      </a:tcPr>
                    </a:tc>
                    <a:extLst>
                      <a:ext uri="{0D108BD9-81ED-4DB2-BD59-A6C34878D82A}">
                        <a16:rowId xmlns:a16="http://schemas.microsoft.com/office/drawing/2014/main" val="1011141060"/>
                      </a:ext>
                    </a:extLst>
                  </a:tr>
                  <a:tr h="243840">
                    <a:tc>
                      <a:txBody>
                        <a:bodyPr/>
                        <a:lstStyle/>
                        <a:p>
                          <a:endParaRPr lang="en-US"/>
                        </a:p>
                      </a:txBody>
                      <a:tcPr>
                        <a:blipFill>
                          <a:blip r:embed="rId3"/>
                          <a:stretch>
                            <a:fillRect t="-402500" r="-401765" b="-15000"/>
                          </a:stretch>
                        </a:blipFill>
                      </a:tcPr>
                    </a:tc>
                    <a:tc>
                      <a:txBody>
                        <a:bodyPr/>
                        <a:lstStyle/>
                        <a:p>
                          <a:pPr algn="ctr"/>
                          <a:r>
                            <a:rPr lang="es-BO" sz="1000" dirty="0">
                              <a:solidFill>
                                <a:schemeClr val="bg1"/>
                              </a:solidFill>
                            </a:rPr>
                            <a:t>4300</a:t>
                          </a:r>
                        </a:p>
                      </a:txBody>
                      <a:tcPr/>
                    </a:tc>
                    <a:tc>
                      <a:txBody>
                        <a:bodyPr/>
                        <a:lstStyle/>
                        <a:p>
                          <a:pPr algn="ctr"/>
                          <a:r>
                            <a:rPr lang="es-BO" sz="1000" dirty="0">
                              <a:solidFill>
                                <a:schemeClr val="bg1"/>
                              </a:solidFill>
                            </a:rPr>
                            <a:t>32</a:t>
                          </a:r>
                        </a:p>
                      </a:txBody>
                      <a:tcPr/>
                    </a:tc>
                    <a:tc>
                      <a:txBody>
                        <a:bodyPr/>
                        <a:lstStyle/>
                        <a:p>
                          <a:pPr algn="ctr"/>
                          <a:r>
                            <a:rPr lang="es-BO" sz="1000" dirty="0">
                              <a:solidFill>
                                <a:schemeClr val="bg1"/>
                              </a:solidFill>
                            </a:rPr>
                            <a:t>40</a:t>
                          </a:r>
                        </a:p>
                      </a:txBody>
                      <a:tcPr/>
                    </a:tc>
                    <a:tc>
                      <a:txBody>
                        <a:bodyPr/>
                        <a:lstStyle/>
                        <a:p>
                          <a:pPr algn="ctr"/>
                          <a:r>
                            <a:rPr lang="es-BO" sz="1000" dirty="0">
                              <a:solidFill>
                                <a:schemeClr val="bg1"/>
                              </a:solidFill>
                            </a:rPr>
                            <a:t>13</a:t>
                          </a:r>
                        </a:p>
                      </a:txBody>
                      <a:tcPr/>
                    </a:tc>
                    <a:extLst>
                      <a:ext uri="{0D108BD9-81ED-4DB2-BD59-A6C34878D82A}">
                        <a16:rowId xmlns:a16="http://schemas.microsoft.com/office/drawing/2014/main" val="3264653052"/>
                      </a:ext>
                    </a:extLst>
                  </a:tr>
                </a:tbl>
              </a:graphicData>
            </a:graphic>
          </p:graphicFrame>
        </mc:Fallback>
      </mc:AlternateContent>
      <p:sp>
        <p:nvSpPr>
          <p:cNvPr id="6" name="Rectangle 5">
            <a:extLst>
              <a:ext uri="{FF2B5EF4-FFF2-40B4-BE49-F238E27FC236}">
                <a16:creationId xmlns:a16="http://schemas.microsoft.com/office/drawing/2014/main" id="{F94E8219-BA02-F156-6763-135D29FBC2B7}"/>
              </a:ext>
            </a:extLst>
          </p:cNvPr>
          <p:cNvSpPr/>
          <p:nvPr/>
        </p:nvSpPr>
        <p:spPr>
          <a:xfrm>
            <a:off x="4745253" y="4644639"/>
            <a:ext cx="741146" cy="1929415"/>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y test</a:t>
            </a:r>
          </a:p>
        </p:txBody>
      </p:sp>
      <p:sp>
        <p:nvSpPr>
          <p:cNvPr id="7" name="Rectangle 6">
            <a:extLst>
              <a:ext uri="{FF2B5EF4-FFF2-40B4-BE49-F238E27FC236}">
                <a16:creationId xmlns:a16="http://schemas.microsoft.com/office/drawing/2014/main" id="{0A1B4788-0687-0604-2F5B-58F76A846CBC}"/>
              </a:ext>
            </a:extLst>
          </p:cNvPr>
          <p:cNvSpPr/>
          <p:nvPr/>
        </p:nvSpPr>
        <p:spPr>
          <a:xfrm>
            <a:off x="5725427" y="4644639"/>
            <a:ext cx="3149066" cy="1929415"/>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X test</a:t>
            </a:r>
          </a:p>
        </p:txBody>
      </p:sp>
      <p:sp>
        <p:nvSpPr>
          <p:cNvPr id="8" name="Rectangle 7">
            <a:extLst>
              <a:ext uri="{FF2B5EF4-FFF2-40B4-BE49-F238E27FC236}">
                <a16:creationId xmlns:a16="http://schemas.microsoft.com/office/drawing/2014/main" id="{5A487100-EE52-4339-B6E1-7F4524E30EC4}"/>
              </a:ext>
            </a:extLst>
          </p:cNvPr>
          <p:cNvSpPr/>
          <p:nvPr/>
        </p:nvSpPr>
        <p:spPr>
          <a:xfrm>
            <a:off x="5650029" y="2040383"/>
            <a:ext cx="3077946" cy="202452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X entrenamiento (</a:t>
            </a:r>
            <a:r>
              <a:rPr lang="es-BO" b="1" dirty="0" err="1">
                <a:solidFill>
                  <a:srgbClr val="00B050"/>
                </a:solidFill>
              </a:rPr>
              <a:t>train</a:t>
            </a:r>
            <a:r>
              <a:rPr lang="es-BO" b="1" dirty="0">
                <a:solidFill>
                  <a:srgbClr val="00B050"/>
                </a:solidFill>
              </a:rPr>
              <a:t>)</a:t>
            </a:r>
          </a:p>
        </p:txBody>
      </p:sp>
      <p:sp>
        <p:nvSpPr>
          <p:cNvPr id="9" name="Rectangle 8">
            <a:extLst>
              <a:ext uri="{FF2B5EF4-FFF2-40B4-BE49-F238E27FC236}">
                <a16:creationId xmlns:a16="http://schemas.microsoft.com/office/drawing/2014/main" id="{55770256-1459-ACFC-02D4-474E615006E3}"/>
              </a:ext>
            </a:extLst>
          </p:cNvPr>
          <p:cNvSpPr/>
          <p:nvPr/>
        </p:nvSpPr>
        <p:spPr>
          <a:xfrm>
            <a:off x="4657021" y="2040383"/>
            <a:ext cx="867877" cy="202452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y </a:t>
            </a:r>
            <a:r>
              <a:rPr lang="es-BO" b="1" dirty="0" err="1">
                <a:solidFill>
                  <a:srgbClr val="00B050"/>
                </a:solidFill>
              </a:rPr>
              <a:t>train</a:t>
            </a:r>
            <a:endParaRPr lang="es-BO" b="1" dirty="0">
              <a:solidFill>
                <a:srgbClr val="00B050"/>
              </a:solidFill>
            </a:endParaRPr>
          </a:p>
        </p:txBody>
      </p:sp>
    </p:spTree>
    <p:extLst>
      <p:ext uri="{BB962C8B-B14F-4D97-AF65-F5344CB8AC3E}">
        <p14:creationId xmlns:p14="http://schemas.microsoft.com/office/powerpoint/2010/main" val="324639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t>Econometría y </a:t>
            </a:r>
            <a:r>
              <a:rPr lang="es-BO" dirty="0">
                <a:solidFill>
                  <a:srgbClr val="7030A0"/>
                </a:solidFill>
              </a:rPr>
              <a:t>machine </a:t>
            </a:r>
            <a:r>
              <a:rPr lang="es-BO" dirty="0" err="1">
                <a:solidFill>
                  <a:srgbClr val="7030A0"/>
                </a:solidFill>
              </a:rPr>
              <a:t>learning</a:t>
            </a:r>
            <a:endParaRPr lang="es-BO" dirty="0">
              <a:solidFill>
                <a:srgbClr val="7030A0"/>
              </a:solidFill>
            </a:endParaRPr>
          </a:p>
        </p:txBody>
      </p:sp>
      <p:sp>
        <p:nvSpPr>
          <p:cNvPr id="5" name="TextBox 4">
            <a:extLst>
              <a:ext uri="{FF2B5EF4-FFF2-40B4-BE49-F238E27FC236}">
                <a16:creationId xmlns:a16="http://schemas.microsoft.com/office/drawing/2014/main" id="{6562FECF-6FBE-FA75-8578-9B58FAE75AA7}"/>
              </a:ext>
            </a:extLst>
          </p:cNvPr>
          <p:cNvSpPr txBox="1"/>
          <p:nvPr/>
        </p:nvSpPr>
        <p:spPr>
          <a:xfrm>
            <a:off x="404261" y="1105210"/>
            <a:ext cx="11146055" cy="3970318"/>
          </a:xfrm>
          <a:prstGeom prst="rect">
            <a:avLst/>
          </a:prstGeom>
          <a:noFill/>
        </p:spPr>
        <p:txBody>
          <a:bodyPr wrap="square">
            <a:spAutoFit/>
          </a:bodyPr>
          <a:lstStyle/>
          <a:p>
            <a:r>
              <a:rPr lang="es-419" sz="2800" b="1" dirty="0">
                <a:latin typeface="Cambria Math" panose="02040503050406030204" pitchFamily="18" charset="0"/>
                <a:ea typeface="Cambria Math" panose="02040503050406030204" pitchFamily="18" charset="0"/>
              </a:rPr>
              <a:t>Partición de datos:</a:t>
            </a:r>
          </a:p>
          <a:p>
            <a:pPr lvl="1"/>
            <a:r>
              <a:rPr lang="es-419" sz="2800" b="0" dirty="0">
                <a:solidFill>
                  <a:schemeClr val="tx1"/>
                </a:solidFill>
                <a:latin typeface="Cambria Math" panose="02040503050406030204" pitchFamily="18" charset="0"/>
                <a:ea typeface="Cambria Math" panose="02040503050406030204" pitchFamily="18" charset="0"/>
              </a:rPr>
              <a:t>Entrenamiento (</a:t>
            </a:r>
            <a:r>
              <a:rPr lang="es-419" sz="2800" b="0" dirty="0" err="1">
                <a:solidFill>
                  <a:schemeClr val="tx1"/>
                </a:solidFill>
                <a:latin typeface="Cambria Math" panose="02040503050406030204" pitchFamily="18" charset="0"/>
                <a:ea typeface="Cambria Math" panose="02040503050406030204" pitchFamily="18" charset="0"/>
              </a:rPr>
              <a:t>train</a:t>
            </a:r>
            <a:r>
              <a:rPr lang="es-419" sz="2800" b="0" dirty="0">
                <a:solidFill>
                  <a:schemeClr val="tx1"/>
                </a:solidFill>
                <a:latin typeface="Cambria Math" panose="02040503050406030204" pitchFamily="18" charset="0"/>
                <a:ea typeface="Cambria Math" panose="02040503050406030204" pitchFamily="18" charset="0"/>
              </a:rPr>
              <a:t>): </a:t>
            </a:r>
            <a:r>
              <a:rPr lang="es-419" sz="2800" b="0" dirty="0">
                <a:solidFill>
                  <a:srgbClr val="FF0000"/>
                </a:solidFill>
                <a:latin typeface="Cambria Math" panose="02040503050406030204" pitchFamily="18" charset="0"/>
                <a:ea typeface="Cambria Math" panose="02040503050406030204" pitchFamily="18" charset="0"/>
              </a:rPr>
              <a:t>i = 1,…,m</a:t>
            </a: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chemeClr val="tx1"/>
              </a:solidFill>
              <a:latin typeface="Cambria Math" panose="02040503050406030204" pitchFamily="18" charset="0"/>
              <a:ea typeface="Cambria Math" panose="02040503050406030204" pitchFamily="18" charset="0"/>
            </a:endParaRPr>
          </a:p>
          <a:p>
            <a:pPr lvl="1"/>
            <a:r>
              <a:rPr lang="es-419" sz="2800" b="0" dirty="0">
                <a:solidFill>
                  <a:schemeClr val="tx1"/>
                </a:solidFill>
                <a:latin typeface="Cambria Math" panose="02040503050406030204" pitchFamily="18" charset="0"/>
                <a:ea typeface="Cambria Math" panose="02040503050406030204" pitchFamily="18" charset="0"/>
              </a:rPr>
              <a:t>Evaluación (test): </a:t>
            </a:r>
            <a:r>
              <a:rPr lang="es-419" sz="2800" b="0" dirty="0">
                <a:solidFill>
                  <a:srgbClr val="FF0000"/>
                </a:solidFill>
                <a:latin typeface="Cambria Math" panose="02040503050406030204" pitchFamily="18" charset="0"/>
                <a:ea typeface="Cambria Math" panose="02040503050406030204" pitchFamily="18" charset="0"/>
              </a:rPr>
              <a:t>i = m, m+1,…, 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94C52C-37EA-409D-D24E-B2F1E8783096}"/>
                  </a:ext>
                </a:extLst>
              </p:cNvPr>
              <p:cNvSpPr txBox="1"/>
              <p:nvPr/>
            </p:nvSpPr>
            <p:spPr>
              <a:xfrm>
                <a:off x="2002055" y="2154363"/>
                <a:ext cx="8758989" cy="23502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sz="2000" dirty="0">
                              <a:latin typeface="Cambria Math" panose="02040503050406030204" pitchFamily="18" charset="0"/>
                              <a:ea typeface="Cambria Math" panose="02040503050406030204" pitchFamily="18" charset="0"/>
                            </a:rPr>
                            <m:t>salar</m:t>
                          </m:r>
                          <m:r>
                            <m:rPr>
                              <m:sty m:val="p"/>
                            </m:rPr>
                            <a:rPr lang="en-US" sz="2000" b="0" i="0" dirty="0" smtClean="0">
                              <a:latin typeface="Cambria Math" panose="02040503050406030204" pitchFamily="18" charset="0"/>
                              <a:ea typeface="Cambria Math" panose="02040503050406030204" pitchFamily="18" charset="0"/>
                            </a:rPr>
                            <m:t>io</m:t>
                          </m:r>
                        </m:e>
                        <m:sub>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s-ES" sz="2000" i="0" dirty="0" smtClean="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b="0" i="1" dirty="0" smtClean="0">
                              <a:solidFill>
                                <a:schemeClr val="tx1"/>
                              </a:solidFill>
                              <a:latin typeface="Cambria Math" panose="02040503050406030204" pitchFamily="18" charset="0"/>
                            </a:rPr>
                            <m:t>0</m:t>
                          </m:r>
                        </m:sub>
                      </m:sSub>
                      <m:r>
                        <a:rPr lang="en-US" sz="2000" b="0" i="1" dirty="0" smtClean="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rPr>
                            <m:t>𝑒𝑑𝑢𝑐</m:t>
                          </m:r>
                        </m:sub>
                      </m:sSub>
                      <m:sSub>
                        <m:sSubPr>
                          <m:ctrlPr>
                            <a:rPr lang="en-US" sz="2000" i="1" dirty="0" smtClean="0">
                              <a:solidFill>
                                <a:schemeClr val="tx1"/>
                              </a:solidFill>
                              <a:latin typeface="Cambria Math" panose="02040503050406030204" pitchFamily="18" charset="0"/>
                            </a:rPr>
                          </m:ctrlPr>
                        </m:sSubPr>
                        <m:e>
                          <m:r>
                            <m:rPr>
                              <m:sty m:val="p"/>
                            </m:rPr>
                            <a:rPr lang="es-ES" sz="2000" dirty="0">
                              <a:latin typeface="Cambria Math" panose="02040503050406030204" pitchFamily="18" charset="0"/>
                            </a:rPr>
                            <m:t>educaci</m:t>
                          </m:r>
                          <m:r>
                            <a:rPr lang="es-ES" sz="2000" dirty="0">
                              <a:latin typeface="Cambria Math" panose="02040503050406030204" pitchFamily="18" charset="0"/>
                            </a:rPr>
                            <m:t>ó</m:t>
                          </m:r>
                          <m:r>
                            <m:rPr>
                              <m:sty m:val="p"/>
                            </m:rPr>
                            <a:rPr lang="es-ES" sz="2000" dirty="0">
                              <a:latin typeface="Cambria Math" panose="02040503050406030204" pitchFamily="18" charset="0"/>
                            </a:rPr>
                            <m:t>n</m:t>
                          </m:r>
                        </m:e>
                        <m:sub>
                          <m:r>
                            <a:rPr lang="en-US" sz="2000" b="0" i="1" dirty="0" smtClean="0">
                              <a:solidFill>
                                <a:srgbClr val="FF0000"/>
                              </a:solidFill>
                              <a:latin typeface="Cambria Math" panose="02040503050406030204" pitchFamily="18" charset="0"/>
                            </a:rPr>
                            <m:t>𝑖</m:t>
                          </m:r>
                        </m:sub>
                      </m:sSub>
                      <m:r>
                        <a:rPr lang="en-US" sz="2000" b="0" i="1" dirty="0" smtClean="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𝑒𝑑𝑎𝑑</m:t>
                          </m:r>
                        </m:sub>
                      </m:sSub>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edad</m:t>
                          </m:r>
                        </m:e>
                        <m:sub>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𝑒𝑥𝑝𝑒</m:t>
                          </m:r>
                        </m:sub>
                      </m:sSub>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experiencia</m:t>
                          </m:r>
                        </m:e>
                        <m:sub>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n-US" sz="2000" b="0" i="0" dirty="0" smtClean="0">
                          <a:solidFill>
                            <a:schemeClr val="tx1"/>
                          </a:solidFill>
                          <a:latin typeface="Cambria Math" panose="02040503050406030204" pitchFamily="18" charset="0"/>
                        </a:rPr>
                        <m:t>+</m:t>
                      </m:r>
                      <m:sSub>
                        <m:sSubPr>
                          <m:ctrlPr>
                            <a:rPr lang="en-US" sz="2000" b="0" i="1" dirty="0" smtClean="0">
                              <a:solidFill>
                                <a:schemeClr val="tx1"/>
                              </a:solidFill>
                              <a:latin typeface="Cambria Math" panose="02040503050406030204" pitchFamily="18" charset="0"/>
                            </a:rPr>
                          </m:ctrlPr>
                        </m:sSubPr>
                        <m:e>
                          <m:r>
                            <m:rPr>
                              <m:sty m:val="p"/>
                            </m:rPr>
                            <a:rPr lang="el-GR" sz="2000" i="1" dirty="0">
                              <a:latin typeface="Cambria Math" panose="02040503050406030204" pitchFamily="18" charset="0"/>
                              <a:ea typeface="Cambria Math" panose="02040503050406030204" pitchFamily="18" charset="0"/>
                            </a:rPr>
                            <m:t>ε</m:t>
                          </m:r>
                        </m:e>
                        <m:sub>
                          <m:r>
                            <a:rPr lang="en-US" sz="2000" b="0" i="1" dirty="0" smtClean="0">
                              <a:solidFill>
                                <a:srgbClr val="FF0000"/>
                              </a:solidFill>
                              <a:latin typeface="Cambria Math" panose="02040503050406030204" pitchFamily="18" charset="0"/>
                            </a:rPr>
                            <m:t>𝑖</m:t>
                          </m:r>
                        </m:sub>
                      </m:sSub>
                    </m:oMath>
                  </m:oMathPara>
                </a14:m>
                <a:endParaRPr lang="en-US" sz="2000" b="0" dirty="0">
                  <a:solidFill>
                    <a:srgbClr val="FF0000"/>
                  </a:solidFill>
                </a:endParaRPr>
              </a:p>
              <a:p>
                <a:pPr lvl="2"/>
                <a14:m>
                  <m:oMath xmlns:m="http://schemas.openxmlformats.org/officeDocument/2006/math">
                    <m:r>
                      <a:rPr lang="el-GR" sz="2000" b="1" dirty="0" smtClean="0">
                        <a:solidFill>
                          <a:srgbClr val="0070C0"/>
                        </a:solidFill>
                        <a:latin typeface="Cambria Math" panose="02040503050406030204" pitchFamily="18" charset="0"/>
                        <a:ea typeface="Cambria Math" panose="02040503050406030204" pitchFamily="18" charset="0"/>
                      </a:rPr>
                      <m:t>𝚯</m:t>
                    </m:r>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rPr>
                          <m:t>𝑒𝑑𝑢𝑐</m:t>
                        </m:r>
                      </m:sub>
                    </m:sSub>
                    <m:r>
                      <a:rPr lang="en-US" sz="2000" i="1" dirty="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𝑒𝑑𝑎𝑑</m:t>
                        </m:r>
                      </m:sub>
                    </m:sSub>
                    <m:r>
                      <a:rPr lang="en-US" sz="2000"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𝑒𝑥𝑝𝑒</m:t>
                        </m:r>
                      </m:sub>
                    </m:sSub>
                    <m:r>
                      <a:rPr lang="en-US" sz="2000" b="0" i="1" dirty="0" smtClean="0">
                        <a:solidFill>
                          <a:srgbClr val="0070C0"/>
                        </a:solidFill>
                        <a:latin typeface="Cambria Math" panose="02040503050406030204" pitchFamily="18" charset="0"/>
                        <a:ea typeface="Cambria Math" panose="02040503050406030204" pitchFamily="18" charset="0"/>
                      </a:rPr>
                      <m:t>]</m:t>
                    </m:r>
                  </m:oMath>
                </a14:m>
                <a:r>
                  <a:rPr lang="es-ES" sz="2000" dirty="0">
                    <a:solidFill>
                      <a:srgbClr val="0070C0"/>
                    </a:solidFill>
                  </a:rPr>
                  <a:t>,</a:t>
                </a:r>
              </a:p>
              <a:p>
                <a:pPr lvl="2"/>
                <a14:m>
                  <m:oMathPara xmlns:m="http://schemas.openxmlformats.org/officeDocument/2006/math">
                    <m:oMathParaPr>
                      <m:jc m:val="left"/>
                    </m:oMathParaPr>
                    <m:oMath xmlns:m="http://schemas.openxmlformats.org/officeDocument/2006/math">
                      <m:r>
                        <a:rPr lang="en-US" sz="2000" b="1" i="0" dirty="0" smtClean="0">
                          <a:solidFill>
                            <a:srgbClr val="0070C0"/>
                          </a:solidFill>
                          <a:latin typeface="Cambria Math" panose="02040503050406030204" pitchFamily="18" charset="0"/>
                          <a:ea typeface="Cambria Math" panose="02040503050406030204" pitchFamily="18" charset="0"/>
                        </a:rPr>
                        <m:t>𝐗</m:t>
                      </m:r>
                      <m:r>
                        <a:rPr lang="en-US" sz="2000" b="1" i="0" dirty="0" smtClean="0">
                          <a:solidFill>
                            <a:srgbClr val="0070C0"/>
                          </a:solidFill>
                          <a:latin typeface="Cambria Math" panose="02040503050406030204" pitchFamily="18" charset="0"/>
                          <a:ea typeface="Cambria Math" panose="02040503050406030204" pitchFamily="18" charset="0"/>
                        </a:rPr>
                        <m:t>_</m:t>
                      </m:r>
                      <m:r>
                        <a:rPr lang="en-US" sz="2000" b="1" i="0" dirty="0" smtClean="0">
                          <a:solidFill>
                            <a:srgbClr val="0070C0"/>
                          </a:solidFill>
                          <a:latin typeface="Cambria Math" panose="02040503050406030204" pitchFamily="18" charset="0"/>
                          <a:ea typeface="Cambria Math" panose="02040503050406030204" pitchFamily="18" charset="0"/>
                        </a:rPr>
                        <m:t>𝐭𝐫𝐚𝐢𝐧</m:t>
                      </m:r>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m:rPr>
                              <m:sty m:val="p"/>
                            </m:rPr>
                            <a:rPr lang="es-ES" sz="2000" dirty="0">
                              <a:latin typeface="Cambria Math" panose="02040503050406030204" pitchFamily="18" charset="0"/>
                            </a:rPr>
                            <m:t>educaci</m:t>
                          </m:r>
                          <m:r>
                            <a:rPr lang="es-ES" sz="2000" dirty="0">
                              <a:latin typeface="Cambria Math" panose="02040503050406030204" pitchFamily="18" charset="0"/>
                            </a:rPr>
                            <m:t>ó</m:t>
                          </m:r>
                          <m:r>
                            <m:rPr>
                              <m:sty m:val="p"/>
                            </m:rPr>
                            <a:rPr lang="es-ES" sz="2000" dirty="0">
                              <a:latin typeface="Cambria Math" panose="02040503050406030204" pitchFamily="18" charset="0"/>
                            </a:rPr>
                            <m:t>n</m:t>
                          </m:r>
                        </m:e>
                        <m:sub>
                          <m:r>
                            <a:rPr lang="en-US" sz="2000" i="1" dirty="0">
                              <a:solidFill>
                                <a:srgbClr val="FF0000"/>
                              </a:solidFill>
                              <a:latin typeface="Cambria Math" panose="02040503050406030204" pitchFamily="18" charset="0"/>
                            </a:rPr>
                            <m:t>𝑖</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edad</m:t>
                          </m:r>
                        </m:e>
                        <m:sub>
                          <m:r>
                            <a:rPr lang="en-US" sz="2000" i="1" dirty="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rgbClr val="FF000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experiencia</m:t>
                          </m:r>
                        </m:e>
                        <m:sub>
                          <m:r>
                            <a:rPr lang="en-US" sz="2000" i="1" dirty="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s-ES" sz="2000" dirty="0">
                  <a:solidFill>
                    <a:srgbClr val="0070C0"/>
                  </a:solidFill>
                </a:endParaRPr>
              </a:p>
              <a:p>
                <a:pPr lvl="2"/>
                <a:r>
                  <a:rPr lang="en-US" sz="2000" b="1" dirty="0">
                    <a:solidFill>
                      <a:srgbClr val="0070C0"/>
                    </a:solidFill>
                    <a:ea typeface="Cambria Math" panose="02040503050406030204" pitchFamily="18" charset="0"/>
                  </a:rPr>
                  <a:t>y_train</a:t>
                </a:r>
                <a:r>
                  <a:rPr lang="en-US" sz="2000" b="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b="0" i="0" dirty="0" smtClean="0">
                            <a:latin typeface="Cambria Math" panose="02040503050406030204" pitchFamily="18" charset="0"/>
                          </a:rPr>
                          <m:t>salario</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dirty="0">
                            <a:latin typeface="Cambria Math" panose="02040503050406030204" pitchFamily="18" charset="0"/>
                          </a:rPr>
                          <m:t>salario</m:t>
                        </m:r>
                      </m:e>
                      <m:sub>
                        <m:r>
                          <a:rPr lang="en-US" sz="2000" b="0" i="1" dirty="0" smtClean="0">
                            <a:latin typeface="Cambria Math" panose="02040503050406030204" pitchFamily="18" charset="0"/>
                          </a:rPr>
                          <m:t>2</m:t>
                        </m:r>
                      </m:sub>
                    </m:sSub>
                    <m:r>
                      <a:rPr lang="en-US" sz="2000" i="1" dirty="0">
                        <a:latin typeface="Cambria Math" panose="02040503050406030204" pitchFamily="18" charset="0"/>
                      </a:rPr>
                      <m:t>,</m:t>
                    </m:r>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b="0" i="0" dirty="0" smtClean="0">
                            <a:latin typeface="Cambria Math" panose="02040503050406030204" pitchFamily="18" charset="0"/>
                          </a:rPr>
                          <m:t>salario</m:t>
                        </m:r>
                      </m:e>
                      <m:sub>
                        <m:r>
                          <m:rPr>
                            <m:sty m:val="p"/>
                          </m:rPr>
                          <a:rPr lang="en-US" sz="2000" b="0" i="0" dirty="0" smtClean="0">
                            <a:solidFill>
                              <a:srgbClr val="FF0000"/>
                            </a:solidFill>
                            <a:latin typeface="Cambria Math" panose="02040503050406030204" pitchFamily="18" charset="0"/>
                          </a:rPr>
                          <m:t>m</m:t>
                        </m:r>
                      </m:sub>
                    </m:sSub>
                    <m:r>
                      <a:rPr lang="en-US" sz="2000" b="0" i="1" dirty="0" smtClean="0">
                        <a:solidFill>
                          <a:srgbClr val="0070C0"/>
                        </a:solidFill>
                        <a:latin typeface="Cambria Math" panose="02040503050406030204" pitchFamily="18" charset="0"/>
                        <a:ea typeface="Cambria Math" panose="02040503050406030204" pitchFamily="18" charset="0"/>
                      </a:rPr>
                      <m:t>]</m:t>
                    </m:r>
                  </m:oMath>
                </a14:m>
                <a:endParaRPr lang="es-ES" sz="2000" dirty="0">
                  <a:solidFill>
                    <a:srgbClr val="0070C0"/>
                  </a:solidFill>
                </a:endParaRPr>
              </a:p>
              <a:p>
                <a:pPr lvl="2"/>
                <a14:m>
                  <m:oMath xmlns:m="http://schemas.openxmlformats.org/officeDocument/2006/math">
                    <m:r>
                      <m:rPr>
                        <m:nor/>
                      </m:rPr>
                      <a:rPr lang="en-US" sz="2000" b="1" dirty="0">
                        <a:solidFill>
                          <a:srgbClr val="0070C0"/>
                        </a:solidFill>
                        <a:ea typeface="Cambria Math" panose="02040503050406030204" pitchFamily="18" charset="0"/>
                      </a:rPr>
                      <m:t>y</m:t>
                    </m:r>
                    <m:r>
                      <m:rPr>
                        <m:nor/>
                      </m:rPr>
                      <a:rPr lang="en-US" sz="2000" b="1" dirty="0">
                        <a:solidFill>
                          <a:srgbClr val="0070C0"/>
                        </a:solidFill>
                        <a:ea typeface="Cambria Math" panose="02040503050406030204" pitchFamily="18" charset="0"/>
                      </a:rPr>
                      <m:t>_</m:t>
                    </m:r>
                    <m:r>
                      <m:rPr>
                        <m:nor/>
                      </m:rPr>
                      <a:rPr lang="en-US" sz="2000" b="1" dirty="0">
                        <a:solidFill>
                          <a:srgbClr val="0070C0"/>
                        </a:solidFill>
                        <a:ea typeface="Cambria Math" panose="02040503050406030204" pitchFamily="18" charset="0"/>
                      </a:rPr>
                      <m:t>train</m:t>
                    </m:r>
                  </m:oMath>
                </a14:m>
                <a:r>
                  <a:rPr lang="es-ES" sz="2000" dirty="0">
                    <a:solidFill>
                      <a:schemeClr val="accent5">
                        <a:lumMod val="75000"/>
                      </a:schemeClr>
                    </a:solidFill>
                  </a:rPr>
                  <a:t> = </a:t>
                </a:r>
                <a14:m>
                  <m:oMath xmlns:m="http://schemas.openxmlformats.org/officeDocument/2006/math">
                    <m:r>
                      <a:rPr lang="en-US" sz="2000" b="1" dirty="0">
                        <a:solidFill>
                          <a:schemeClr val="accent5">
                            <a:lumMod val="75000"/>
                          </a:schemeClr>
                        </a:solidFill>
                        <a:latin typeface="Cambria Math" panose="02040503050406030204" pitchFamily="18" charset="0"/>
                        <a:ea typeface="Cambria Math" panose="02040503050406030204" pitchFamily="18" charset="0"/>
                      </a:rPr>
                      <m:t>𝐗</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r>
                      <a:rPr lang="el-GR" sz="2000" b="1" dirty="0">
                        <a:solidFill>
                          <a:schemeClr val="accent5">
                            <a:lumMod val="75000"/>
                          </a:schemeClr>
                        </a:solidFill>
                        <a:latin typeface="Cambria Math" panose="02040503050406030204" pitchFamily="18" charset="0"/>
                        <a:ea typeface="Cambria Math" panose="02040503050406030204" pitchFamily="18" charset="0"/>
                      </a:rPr>
                      <m:t>𝚯</m:t>
                    </m:r>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 </m:t>
                    </m:r>
                    <m:r>
                      <a:rPr lang="el-GR" sz="2000" b="1" i="0" dirty="0" smtClean="0">
                        <a:solidFill>
                          <a:schemeClr val="accent5">
                            <a:lumMod val="75000"/>
                          </a:schemeClr>
                        </a:solidFill>
                        <a:latin typeface="Cambria Math" panose="02040503050406030204" pitchFamily="18" charset="0"/>
                        <a:ea typeface="Cambria Math" panose="02040503050406030204" pitchFamily="18" charset="0"/>
                      </a:rPr>
                      <m:t>𝛆</m:t>
                    </m:r>
                  </m:oMath>
                </a14:m>
                <a:endParaRPr lang="en-US" sz="2000" b="1" dirty="0">
                  <a:solidFill>
                    <a:schemeClr val="accent5">
                      <a:lumMod val="75000"/>
                    </a:schemeClr>
                  </a:solidFill>
                  <a:ea typeface="Cambria Math" panose="02040503050406030204" pitchFamily="18" charset="0"/>
                </a:endParaRPr>
              </a:p>
              <a:p>
                <a:pPr algn="ctr"/>
                <a14:m>
                  <m:oMath xmlns:m="http://schemas.openxmlformats.org/officeDocument/2006/math">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limLow>
                          <m:limLowPr>
                            <m:ctrlPr>
                              <a:rPr lang="en-US" sz="2000" i="1" dirty="0" smtClean="0">
                                <a:solidFill>
                                  <a:schemeClr val="tx1"/>
                                </a:solidFill>
                                <a:latin typeface="Cambria Math" panose="02040503050406030204" pitchFamily="18" charset="0"/>
                                <a:ea typeface="Cambria Math" panose="02040503050406030204" pitchFamily="18" charset="0"/>
                              </a:rPr>
                            </m:ctrlPr>
                          </m:limLowPr>
                          <m:e>
                            <m:r>
                              <m:rPr>
                                <m:sty m:val="p"/>
                              </m:rPr>
                              <a:rPr lang="en-US" sz="2000" b="0" i="0" dirty="0" smtClean="0">
                                <a:solidFill>
                                  <a:schemeClr val="tx1"/>
                                </a:solidFill>
                                <a:latin typeface="Cambria Math" panose="02040503050406030204" pitchFamily="18" charset="0"/>
                                <a:ea typeface="Cambria Math" panose="02040503050406030204" pitchFamily="18" charset="0"/>
                              </a:rPr>
                              <m:t>arg</m:t>
                            </m:r>
                            <m:r>
                              <m:rPr>
                                <m:sty m:val="p"/>
                              </m:rPr>
                              <a:rPr lang="en-US" sz="2000" i="0" dirty="0" smtClean="0">
                                <a:solidFill>
                                  <a:schemeClr val="tx1"/>
                                </a:solidFill>
                                <a:latin typeface="Cambria Math" panose="02040503050406030204" pitchFamily="18" charset="0"/>
                                <a:ea typeface="Cambria Math" panose="02040503050406030204" pitchFamily="18" charset="0"/>
                              </a:rPr>
                              <m:t>min</m:t>
                            </m:r>
                          </m:e>
                          <m:lim>
                            <m:eqArr>
                              <m:eqArrPr>
                                <m:ctrlPr>
                                  <a:rPr lang="el-GR" sz="2000" b="1" i="1" dirty="0" smtClean="0">
                                    <a:solidFill>
                                      <a:schemeClr val="tx1"/>
                                    </a:solidFill>
                                    <a:latin typeface="Cambria Math" panose="02040503050406030204" pitchFamily="18" charset="0"/>
                                    <a:ea typeface="Cambria Math" panose="02040503050406030204" pitchFamily="18" charset="0"/>
                                  </a:rPr>
                                </m:ctrlPr>
                              </m:eqArrPr>
                              <m:e>
                                <m:r>
                                  <a:rPr lang="el-GR" sz="2000" b="1" dirty="0" smtClean="0">
                                    <a:solidFill>
                                      <a:schemeClr val="tx1"/>
                                    </a:solidFill>
                                    <a:latin typeface="Cambria Math" panose="02040503050406030204" pitchFamily="18" charset="0"/>
                                    <a:ea typeface="Cambria Math" panose="02040503050406030204" pitchFamily="18" charset="0"/>
                                  </a:rPr>
                                  <m:t>𝚯</m:t>
                                </m:r>
                                <m:r>
                                  <a:rPr lang="el-GR" sz="2000" b="1" i="1" dirty="0" smtClean="0">
                                    <a:solidFill>
                                      <a:schemeClr val="tx1"/>
                                    </a:solidFill>
                                    <a:latin typeface="Cambria Math" panose="02040503050406030204" pitchFamily="18" charset="0"/>
                                    <a:ea typeface="Cambria Math" panose="02040503050406030204" pitchFamily="18" charset="0"/>
                                  </a:rPr>
                                  <m:t>∈</m:t>
                                </m:r>
                                <m:r>
                                  <a:rPr lang="el-GR" sz="2000" b="1" i="1" dirty="0" smtClean="0">
                                    <a:solidFill>
                                      <a:schemeClr val="tx1"/>
                                    </a:solidFill>
                                    <a:latin typeface="Cambria Math" panose="02040503050406030204" pitchFamily="18" charset="0"/>
                                    <a:ea typeface="Cambria Math" panose="02040503050406030204" pitchFamily="18" charset="0"/>
                                  </a:rPr>
                                  <m:t>ℝ</m:t>
                                </m:r>
                              </m:e>
                              <m:e>
                                <m:r>
                                  <a:rPr lang="en-US" sz="2000" b="0" i="1" dirty="0" smtClean="0">
                                    <a:solidFill>
                                      <a:srgbClr val="FF0000"/>
                                    </a:solidFill>
                                    <a:latin typeface="Cambria Math" panose="02040503050406030204" pitchFamily="18" charset="0"/>
                                    <a:ea typeface="Cambria Math" panose="02040503050406030204" pitchFamily="18" charset="0"/>
                                  </a:rPr>
                                  <m:t>𝑖</m:t>
                                </m:r>
                                <m:r>
                                  <a:rPr lang="en-US" sz="2000" b="0" i="1" dirty="0" smtClean="0">
                                    <a:solidFill>
                                      <a:srgbClr val="FF0000"/>
                                    </a:solidFill>
                                    <a:latin typeface="Cambria Math" panose="02040503050406030204" pitchFamily="18" charset="0"/>
                                    <a:ea typeface="Cambria Math" panose="02040503050406030204" pitchFamily="18" charset="0"/>
                                  </a:rPr>
                                  <m:t>=1,2,…,</m:t>
                                </m:r>
                                <m:r>
                                  <m:rPr>
                                    <m:sty m:val="p"/>
                                  </m:rPr>
                                  <a:rPr lang="en-US" sz="2000" b="0" i="0" dirty="0" smtClean="0">
                                    <a:solidFill>
                                      <a:srgbClr val="FF0000"/>
                                    </a:solidFill>
                                    <a:latin typeface="Cambria Math" panose="02040503050406030204" pitchFamily="18" charset="0"/>
                                    <a:ea typeface="Cambria Math" panose="02040503050406030204" pitchFamily="18" charset="0"/>
                                  </a:rPr>
                                  <m:t>m</m:t>
                                </m:r>
                              </m:e>
                            </m:eqArr>
                          </m:lim>
                        </m:limLow>
                      </m:fName>
                      <m:e>
                        <m:r>
                          <a:rPr lang="el-GR" sz="2000" b="1" dirty="0">
                            <a:solidFill>
                              <a:schemeClr val="tx1"/>
                            </a:solidFill>
                            <a:latin typeface="Cambria Math" panose="02040503050406030204" pitchFamily="18" charset="0"/>
                            <a:ea typeface="Cambria Math" panose="02040503050406030204" pitchFamily="18" charset="0"/>
                          </a:rPr>
                          <m:t>𝛆</m:t>
                        </m:r>
                      </m:e>
                    </m:func>
                  </m:oMath>
                </a14:m>
                <a:r>
                  <a:rPr lang="en-US" sz="2000" dirty="0">
                    <a:solidFill>
                      <a:schemeClr val="tx1"/>
                    </a:solidFill>
                    <a:ea typeface="Cambria Math" panose="02040503050406030204" pitchFamily="18" charset="0"/>
                  </a:rPr>
                  <a:t>: </a:t>
                </a:r>
                <a14:m>
                  <m:oMath xmlns:m="http://schemas.openxmlformats.org/officeDocument/2006/math">
                    <m:acc>
                      <m:accPr>
                        <m:chr m:val="̂"/>
                        <m:ctrlPr>
                          <a:rPr lang="el-GR" sz="2000" b="1" i="1" dirty="0" smtClean="0">
                            <a:solidFill>
                              <a:schemeClr val="accent5">
                                <a:lumMod val="75000"/>
                              </a:schemeClr>
                            </a:solidFill>
                            <a:latin typeface="Cambria Math" panose="02040503050406030204" pitchFamily="18" charset="0"/>
                            <a:ea typeface="Cambria Math" panose="02040503050406030204" pitchFamily="18" charset="0"/>
                          </a:rPr>
                        </m:ctrlPr>
                      </m:accPr>
                      <m:e>
                        <m:r>
                          <a:rPr lang="el-GR" sz="2000" b="1" dirty="0">
                            <a:solidFill>
                              <a:schemeClr val="accent5">
                                <a:lumMod val="75000"/>
                              </a:schemeClr>
                            </a:solidFill>
                            <a:latin typeface="Cambria Math" panose="02040503050406030204" pitchFamily="18" charset="0"/>
                            <a:ea typeface="Cambria Math" panose="02040503050406030204" pitchFamily="18" charset="0"/>
                          </a:rPr>
                          <m:t>𝚯</m:t>
                        </m:r>
                      </m:e>
                    </m:acc>
                    <m:r>
                      <a:rPr lang="en-US" sz="2000" b="1" i="1" dirty="0" smtClean="0">
                        <a:solidFill>
                          <a:schemeClr val="accent5">
                            <a:lumMod val="75000"/>
                          </a:schemeClr>
                        </a:solidFill>
                        <a:latin typeface="Cambria Math" panose="02040503050406030204" pitchFamily="18" charset="0"/>
                        <a:ea typeface="Cambria Math" panose="02040503050406030204" pitchFamily="18" charset="0"/>
                      </a:rPr>
                      <m:t>=</m:t>
                    </m:r>
                    <m:sSup>
                      <m:sSupPr>
                        <m:ctrlPr>
                          <a:rPr lang="en-US" sz="2000" b="1" i="1" dirty="0" smtClean="0">
                            <a:solidFill>
                              <a:schemeClr val="accent5">
                                <a:lumMod val="75000"/>
                              </a:schemeClr>
                            </a:solidFill>
                            <a:latin typeface="Cambria Math" panose="02040503050406030204" pitchFamily="18" charset="0"/>
                            <a:ea typeface="Cambria Math" panose="02040503050406030204" pitchFamily="18" charset="0"/>
                          </a:rPr>
                        </m:ctrlPr>
                      </m:sSupPr>
                      <m:e>
                        <m:d>
                          <m:dPr>
                            <m:ctrlPr>
                              <a:rPr lang="en-US" sz="2000" b="1" i="1" dirty="0">
                                <a:solidFill>
                                  <a:schemeClr val="accent5">
                                    <a:lumMod val="75000"/>
                                  </a:schemeClr>
                                </a:solidFill>
                                <a:latin typeface="Cambria Math" panose="02040503050406030204" pitchFamily="18" charset="0"/>
                                <a:ea typeface="Cambria Math" panose="02040503050406030204" pitchFamily="18" charset="0"/>
                              </a:rPr>
                            </m:ctrlPr>
                          </m:dPr>
                          <m:e>
                            <m:r>
                              <a:rPr lang="en-US" sz="2000" b="1" dirty="0">
                                <a:solidFill>
                                  <a:srgbClr val="0070C0"/>
                                </a:solidFill>
                                <a:latin typeface="Cambria Math" panose="02040503050406030204" pitchFamily="18" charset="0"/>
                                <a:ea typeface="Cambria Math" panose="02040503050406030204" pitchFamily="18" charset="0"/>
                              </a:rPr>
                              <m:t>𝐗</m:t>
                            </m:r>
                            <m:r>
                              <a:rPr lang="en-US" sz="2000" b="1" dirty="0">
                                <a:solidFill>
                                  <a:srgbClr val="0070C0"/>
                                </a:solidFill>
                                <a:latin typeface="Cambria Math" panose="02040503050406030204" pitchFamily="18" charset="0"/>
                                <a:ea typeface="Cambria Math" panose="02040503050406030204" pitchFamily="18" charset="0"/>
                              </a:rPr>
                              <m:t>_</m:t>
                            </m:r>
                            <m:r>
                              <a:rPr lang="en-US" sz="2000" b="1" dirty="0">
                                <a:solidFill>
                                  <a:srgbClr val="0070C0"/>
                                </a:solidFill>
                                <a:latin typeface="Cambria Math" panose="02040503050406030204" pitchFamily="18" charset="0"/>
                                <a:ea typeface="Cambria Math" panose="02040503050406030204" pitchFamily="18" charset="0"/>
                              </a:rPr>
                              <m:t>𝐭𝐫𝐚𝐢𝐧</m:t>
                            </m:r>
                            <m:r>
                              <a:rPr lang="en-US" sz="2000" b="1" dirty="0">
                                <a:solidFill>
                                  <a:schemeClr val="accent5">
                                    <a:lumMod val="75000"/>
                                  </a:schemeClr>
                                </a:solidFill>
                                <a:latin typeface="Cambria Math" panose="02040503050406030204" pitchFamily="18" charset="0"/>
                                <a:ea typeface="Cambria Math" panose="02040503050406030204" pitchFamily="18" charset="0"/>
                              </a:rPr>
                              <m:t>′</m:t>
                            </m:r>
                            <m:r>
                              <a:rPr lang="en-US" sz="2000" b="1" dirty="0">
                                <a:solidFill>
                                  <a:srgbClr val="0070C0"/>
                                </a:solidFill>
                                <a:latin typeface="Cambria Math" panose="02040503050406030204" pitchFamily="18" charset="0"/>
                                <a:ea typeface="Cambria Math" panose="02040503050406030204" pitchFamily="18" charset="0"/>
                              </a:rPr>
                              <m:t>𝐗</m:t>
                            </m:r>
                            <m:r>
                              <a:rPr lang="en-US" sz="2000" b="1" dirty="0">
                                <a:solidFill>
                                  <a:srgbClr val="0070C0"/>
                                </a:solidFill>
                                <a:latin typeface="Cambria Math" panose="02040503050406030204" pitchFamily="18" charset="0"/>
                                <a:ea typeface="Cambria Math" panose="02040503050406030204" pitchFamily="18" charset="0"/>
                              </a:rPr>
                              <m:t>_</m:t>
                            </m:r>
                            <m:r>
                              <a:rPr lang="en-US" sz="2000" b="1" dirty="0">
                                <a:solidFill>
                                  <a:srgbClr val="0070C0"/>
                                </a:solidFill>
                                <a:latin typeface="Cambria Math" panose="02040503050406030204" pitchFamily="18" charset="0"/>
                                <a:ea typeface="Cambria Math" panose="02040503050406030204" pitchFamily="18" charset="0"/>
                              </a:rPr>
                              <m:t>𝐭𝐫𝐚𝐢𝐧</m:t>
                            </m:r>
                          </m:e>
                        </m:d>
                      </m:e>
                      <m:sup>
                        <m:r>
                          <a:rPr lang="en-US" sz="20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2000" b="1" i="1" dirty="0" smtClean="0">
                            <a:solidFill>
                              <a:schemeClr val="accent5">
                                <a:lumMod val="75000"/>
                              </a:schemeClr>
                            </a:solidFill>
                            <a:latin typeface="Cambria Math" panose="02040503050406030204" pitchFamily="18" charset="0"/>
                            <a:ea typeface="Cambria Math" panose="02040503050406030204" pitchFamily="18" charset="0"/>
                          </a:rPr>
                          <m:t>𝟏</m:t>
                        </m:r>
                      </m:sup>
                    </m:sSup>
                    <m:r>
                      <a:rPr lang="en-US" sz="2000" b="1" dirty="0">
                        <a:solidFill>
                          <a:srgbClr val="0070C0"/>
                        </a:solidFill>
                        <a:latin typeface="Cambria Math" panose="02040503050406030204" pitchFamily="18" charset="0"/>
                        <a:ea typeface="Cambria Math" panose="02040503050406030204" pitchFamily="18" charset="0"/>
                      </a:rPr>
                      <m:t>𝐗</m:t>
                    </m:r>
                    <m:r>
                      <a:rPr lang="en-US" sz="2000" b="1" dirty="0">
                        <a:solidFill>
                          <a:srgbClr val="0070C0"/>
                        </a:solidFill>
                        <a:latin typeface="Cambria Math" panose="02040503050406030204" pitchFamily="18" charset="0"/>
                        <a:ea typeface="Cambria Math" panose="02040503050406030204" pitchFamily="18" charset="0"/>
                      </a:rPr>
                      <m:t>_</m:t>
                    </m:r>
                    <m:r>
                      <a:rPr lang="en-US" sz="2000" b="1" dirty="0">
                        <a:solidFill>
                          <a:srgbClr val="0070C0"/>
                        </a:solidFill>
                        <a:latin typeface="Cambria Math" panose="02040503050406030204" pitchFamily="18" charset="0"/>
                        <a:ea typeface="Cambria Math" panose="02040503050406030204" pitchFamily="18" charset="0"/>
                      </a:rPr>
                      <m:t>𝐭𝐫𝐚𝐢𝐧</m:t>
                    </m:r>
                    <m:r>
                      <a:rPr lang="en-US" sz="2000" b="1" dirty="0">
                        <a:solidFill>
                          <a:schemeClr val="accent5">
                            <a:lumMod val="75000"/>
                          </a:schemeClr>
                        </a:solidFill>
                        <a:latin typeface="Cambria Math" panose="02040503050406030204" pitchFamily="18" charset="0"/>
                        <a:ea typeface="Cambria Math" panose="02040503050406030204" pitchFamily="18" charset="0"/>
                      </a:rPr>
                      <m:t>′</m:t>
                    </m:r>
                  </m:oMath>
                </a14:m>
                <a:r>
                  <a:rPr lang="en-US" sz="2000" b="1" dirty="0" err="1">
                    <a:solidFill>
                      <a:schemeClr val="accent5">
                        <a:lumMod val="75000"/>
                      </a:schemeClr>
                    </a:solidFill>
                    <a:ea typeface="Cambria Math" panose="02040503050406030204" pitchFamily="18" charset="0"/>
                  </a:rPr>
                  <a:t>y_train</a:t>
                </a:r>
                <a:endParaRPr lang="en-US" sz="2000" b="1" dirty="0">
                  <a:solidFill>
                    <a:schemeClr val="accent5">
                      <a:lumMod val="75000"/>
                    </a:schemeClr>
                  </a:solidFill>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D94C52C-37EA-409D-D24E-B2F1E8783096}"/>
                  </a:ext>
                </a:extLst>
              </p:cNvPr>
              <p:cNvSpPr txBox="1">
                <a:spLocks noRot="1" noChangeAspect="1" noMove="1" noResize="1" noEditPoints="1" noAdjustHandles="1" noChangeArrowheads="1" noChangeShapeType="1" noTextEdit="1"/>
              </p:cNvSpPr>
              <p:nvPr/>
            </p:nvSpPr>
            <p:spPr>
              <a:xfrm>
                <a:off x="2002055" y="2154363"/>
                <a:ext cx="8758989" cy="2350260"/>
              </a:xfrm>
              <a:prstGeom prst="rect">
                <a:avLst/>
              </a:prstGeom>
              <a:blipFill>
                <a:blip r:embed="rId2"/>
                <a:stretch>
                  <a:fillRect/>
                </a:stretch>
              </a:blipFill>
            </p:spPr>
            <p:txBody>
              <a:bodyPr/>
              <a:lstStyle/>
              <a:p>
                <a:r>
                  <a:rPr lang="es-BO">
                    <a:noFill/>
                  </a:rPr>
                  <a:t> </a:t>
                </a:r>
              </a:p>
            </p:txBody>
          </p:sp>
        </mc:Fallback>
      </mc:AlternateContent>
      <p:sp>
        <p:nvSpPr>
          <p:cNvPr id="7" name="Rectangle 6">
            <a:extLst>
              <a:ext uri="{FF2B5EF4-FFF2-40B4-BE49-F238E27FC236}">
                <a16:creationId xmlns:a16="http://schemas.microsoft.com/office/drawing/2014/main" id="{45EB25B4-95F5-D4CE-67DB-9958F8613E00}"/>
              </a:ext>
            </a:extLst>
          </p:cNvPr>
          <p:cNvSpPr/>
          <p:nvPr/>
        </p:nvSpPr>
        <p:spPr>
          <a:xfrm>
            <a:off x="3407343" y="3756259"/>
            <a:ext cx="5986914" cy="74836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36D58-596A-199A-2789-DBE208007810}"/>
                  </a:ext>
                </a:extLst>
              </p:cNvPr>
              <p:cNvSpPr txBox="1"/>
              <p:nvPr/>
            </p:nvSpPr>
            <p:spPr>
              <a:xfrm>
                <a:off x="3047198" y="5075528"/>
                <a:ext cx="6097604" cy="1607107"/>
              </a:xfrm>
              <a:prstGeom prst="rect">
                <a:avLst/>
              </a:prstGeom>
              <a:noFill/>
            </p:spPr>
            <p:txBody>
              <a:bodyPr wrap="square">
                <a:spAutoFit/>
              </a:bodyPr>
              <a:lstStyle/>
              <a:p>
                <a:pPr algn="ctr"/>
                <a14:m>
                  <m:oMath xmlns:m="http://schemas.openxmlformats.org/officeDocument/2006/math">
                    <m:sSub>
                      <m:sSubPr>
                        <m:ctrlPr>
                          <a:rPr lang="es-BO" sz="2000" b="1" i="1" dirty="0" smtClean="0">
                            <a:solidFill>
                              <a:schemeClr val="tx1"/>
                            </a:solidFill>
                            <a:latin typeface="Cambria Math" panose="02040503050406030204" pitchFamily="18" charset="0"/>
                            <a:ea typeface="Cambria Math" panose="02040503050406030204" pitchFamily="18" charset="0"/>
                          </a:rPr>
                        </m:ctrlPr>
                      </m:sSubPr>
                      <m:e>
                        <m:r>
                          <a:rPr lang="es-BO" sz="2000" b="1" i="1" dirty="0" err="1">
                            <a:solidFill>
                              <a:schemeClr val="tx1"/>
                            </a:solidFill>
                            <a:latin typeface="Cambria Math" panose="02040503050406030204" pitchFamily="18" charset="0"/>
                            <a:ea typeface="Cambria Math" panose="02040503050406030204" pitchFamily="18" charset="0"/>
                          </a:rPr>
                          <m:t>𝒚</m:t>
                        </m:r>
                      </m:e>
                      <m:sub>
                        <m:r>
                          <a:rPr lang="es-BO" sz="2000" b="1" i="1" dirty="0" err="1">
                            <a:solidFill>
                              <a:schemeClr val="tx1"/>
                            </a:solidFill>
                            <a:latin typeface="Cambria Math" panose="02040503050406030204" pitchFamily="18" charset="0"/>
                            <a:ea typeface="Cambria Math" panose="02040503050406030204" pitchFamily="18" charset="0"/>
                          </a:rPr>
                          <m:t>𝒑𝒓𝒐𝒏𝒐𝒔𝒕𝒊𝒄𝒐</m:t>
                        </m:r>
                      </m:sub>
                    </m:sSub>
                    <m:r>
                      <a:rPr lang="es-BO" sz="2000" b="1" i="1" dirty="0" err="1">
                        <a:solidFill>
                          <a:schemeClr val="tx1"/>
                        </a:solidFill>
                        <a:latin typeface="Cambria Math" panose="02040503050406030204" pitchFamily="18" charset="0"/>
                        <a:ea typeface="Cambria Math" panose="02040503050406030204" pitchFamily="18" charset="0"/>
                      </a:rPr>
                      <m:t> </m:t>
                    </m:r>
                  </m:oMath>
                </a14:m>
                <a:r>
                  <a:rPr lang="es-BO" sz="2000" b="1" dirty="0">
                    <a:solidFill>
                      <a:schemeClr val="tx1"/>
                    </a:solidFill>
                    <a:ea typeface="Cambria Math" panose="02040503050406030204" pitchFamily="18" charset="0"/>
                  </a:rPr>
                  <a:t>= </a:t>
                </a:r>
                <a14:m>
                  <m:oMath xmlns:m="http://schemas.openxmlformats.org/officeDocument/2006/math">
                    <m:sSub>
                      <m:sSubPr>
                        <m:ctrlPr>
                          <a:rPr lang="en-US" sz="2000" b="1" i="1" dirty="0" smtClean="0">
                            <a:solidFill>
                              <a:schemeClr val="tx1"/>
                            </a:solidFill>
                            <a:latin typeface="Cambria Math" panose="02040503050406030204" pitchFamily="18" charset="0"/>
                            <a:ea typeface="Cambria Math" panose="02040503050406030204" pitchFamily="18" charset="0"/>
                          </a:rPr>
                        </m:ctrlPr>
                      </m:sSubPr>
                      <m:e>
                        <m:r>
                          <a:rPr lang="en-US" sz="2000" b="1" dirty="0" smtClean="0">
                            <a:solidFill>
                              <a:schemeClr val="tx1"/>
                            </a:solidFill>
                            <a:latin typeface="Cambria Math" panose="02040503050406030204" pitchFamily="18" charset="0"/>
                            <a:ea typeface="Cambria Math" panose="02040503050406030204" pitchFamily="18" charset="0"/>
                          </a:rPr>
                          <m:t>𝐗</m:t>
                        </m:r>
                      </m:e>
                      <m:sub>
                        <m:r>
                          <a:rPr lang="en-US" sz="2000" b="1" i="0" dirty="0" smtClean="0">
                            <a:solidFill>
                              <a:schemeClr val="tx1"/>
                            </a:solidFill>
                            <a:latin typeface="Cambria Math" panose="02040503050406030204" pitchFamily="18" charset="0"/>
                            <a:ea typeface="Cambria Math" panose="02040503050406030204" pitchFamily="18" charset="0"/>
                          </a:rPr>
                          <m:t>𝐭𝐞𝐬𝐭</m:t>
                        </m:r>
                      </m:sub>
                    </m:sSub>
                    <m:acc>
                      <m:accPr>
                        <m:chr m:val="̂"/>
                        <m:ctrlPr>
                          <a:rPr lang="el-GR" sz="2000" b="1" i="1" dirty="0">
                            <a:solidFill>
                              <a:schemeClr val="tx1"/>
                            </a:solidFill>
                            <a:latin typeface="Cambria Math" panose="02040503050406030204" pitchFamily="18" charset="0"/>
                            <a:ea typeface="Cambria Math" panose="02040503050406030204" pitchFamily="18" charset="0"/>
                          </a:rPr>
                        </m:ctrlPr>
                      </m:accPr>
                      <m:e>
                        <m:r>
                          <a:rPr lang="el-GR" sz="2000" b="1" dirty="0">
                            <a:solidFill>
                              <a:schemeClr val="tx1"/>
                            </a:solidFill>
                            <a:latin typeface="Cambria Math" panose="02040503050406030204" pitchFamily="18" charset="0"/>
                            <a:ea typeface="Cambria Math" panose="02040503050406030204" pitchFamily="18" charset="0"/>
                          </a:rPr>
                          <m:t>𝚯</m:t>
                        </m:r>
                      </m:e>
                    </m:acc>
                  </m:oMath>
                </a14:m>
                <a:endParaRPr lang="es-BO" sz="2000" b="1" dirty="0">
                  <a:solidFill>
                    <a:schemeClr val="tx1"/>
                  </a:solidFill>
                  <a:ea typeface="Cambria Math" panose="02040503050406030204" pitchFamily="18" charset="0"/>
                </a:endParaRPr>
              </a:p>
              <a:p>
                <a:pPr algn="ctr"/>
                <a:r>
                  <a:rPr lang="es-BO" sz="2000" dirty="0">
                    <a:solidFill>
                      <a:schemeClr val="tx1"/>
                    </a:solidFill>
                    <a:ea typeface="Cambria Math" panose="02040503050406030204" pitchFamily="18" charset="0"/>
                  </a:rPr>
                  <a:t>Error cuadrático medio (MSE):</a:t>
                </a:r>
              </a:p>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ea typeface="Cambria Math" panose="02040503050406030204" pitchFamily="18" charset="0"/>
                        </a:rPr>
                        <m:t>𝑴𝑺𝑬</m:t>
                      </m:r>
                      <m:r>
                        <a:rPr lang="en-US" sz="2000" b="1" i="1" dirty="0" smtClean="0">
                          <a:solidFill>
                            <a:schemeClr val="tx1"/>
                          </a:solidFill>
                          <a:latin typeface="Cambria Math" panose="02040503050406030204" pitchFamily="18" charset="0"/>
                          <a:ea typeface="Cambria Math" panose="02040503050406030204" pitchFamily="18" charset="0"/>
                        </a:rPr>
                        <m:t>= </m:t>
                      </m:r>
                      <m:f>
                        <m:fPr>
                          <m:ctrlPr>
                            <a:rPr lang="en-US" sz="200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1</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2000" b="1"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dirty="0" smtClean="0">
                              <a:solidFill>
                                <a:schemeClr val="tx1"/>
                              </a:solidFill>
                              <a:latin typeface="Cambria Math" panose="02040503050406030204" pitchFamily="18" charset="0"/>
                              <a:ea typeface="Cambria Math" panose="02040503050406030204" pitchFamily="18" charset="0"/>
                            </a:rPr>
                            <m:t>𝑖</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𝑚</m:t>
                          </m:r>
                        </m:sub>
                        <m:sup>
                          <m:r>
                            <a:rPr lang="en-US" sz="2000" b="0" i="1" dirty="0" smtClean="0">
                              <a:solidFill>
                                <a:schemeClr val="tx1"/>
                              </a:solidFill>
                              <a:latin typeface="Cambria Math" panose="02040503050406030204" pitchFamily="18" charset="0"/>
                              <a:ea typeface="Cambria Math" panose="02040503050406030204" pitchFamily="18" charset="0"/>
                            </a:rPr>
                            <m:t>𝑛</m:t>
                          </m:r>
                        </m:sup>
                        <m:e>
                          <m:sSup>
                            <m:sSupPr>
                              <m:ctrlPr>
                                <a:rPr lang="en-US" sz="2000" b="1" i="1" dirty="0" smtClean="0">
                                  <a:solidFill>
                                    <a:schemeClr val="tx1"/>
                                  </a:solidFill>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m:t>
                              </m:r>
                              <m:sSub>
                                <m:sSubPr>
                                  <m:ctrlPr>
                                    <a:rPr lang="es-BO" sz="2000" b="1" i="1" dirty="0" err="1">
                                      <a:latin typeface="Cambria Math" panose="02040503050406030204" pitchFamily="18" charset="0"/>
                                      <a:ea typeface="Cambria Math" panose="02040503050406030204" pitchFamily="18" charset="0"/>
                                    </a:rPr>
                                  </m:ctrlPr>
                                </m:sSubPr>
                                <m:e>
                                  <m:r>
                                    <a:rPr lang="es-BO" sz="2000" b="1" i="1" dirty="0" err="1">
                                      <a:latin typeface="Cambria Math" panose="02040503050406030204" pitchFamily="18" charset="0"/>
                                      <a:ea typeface="Cambria Math" panose="02040503050406030204" pitchFamily="18" charset="0"/>
                                    </a:rPr>
                                    <m:t>𝒚</m:t>
                                  </m:r>
                                </m:e>
                                <m:sub>
                                  <m:r>
                                    <a:rPr lang="es-BO" sz="2000" b="0" i="1" dirty="0" err="1">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𝑒𝑠𝑡</m:t>
                                  </m:r>
                                  <m:r>
                                    <a:rPr lang="en-US" sz="2000" b="0" i="1" dirty="0" smtClean="0">
                                      <a:solidFill>
                                        <a:srgbClr val="FF0000"/>
                                      </a:solidFill>
                                      <a:latin typeface="Cambria Math" panose="02040503050406030204" pitchFamily="18" charset="0"/>
                                      <a:ea typeface="Cambria Math" panose="02040503050406030204" pitchFamily="18" charset="0"/>
                                    </a:rPr>
                                    <m:t>,</m:t>
                                  </m:r>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s-BO" sz="2000" i="1" dirty="0">
                                  <a:latin typeface="Cambria Math" panose="02040503050406030204" pitchFamily="18" charset="0"/>
                                  <a:ea typeface="Cambria Math" panose="02040503050406030204" pitchFamily="18" charset="0"/>
                                </a:rPr>
                                <m:t> − </m:t>
                              </m:r>
                              <m:sSub>
                                <m:sSubPr>
                                  <m:ctrlPr>
                                    <a:rPr lang="es-BO" sz="2000" b="1" i="1" dirty="0" err="1">
                                      <a:latin typeface="Cambria Math" panose="02040503050406030204" pitchFamily="18" charset="0"/>
                                      <a:ea typeface="Cambria Math" panose="02040503050406030204" pitchFamily="18" charset="0"/>
                                    </a:rPr>
                                  </m:ctrlPr>
                                </m:sSubPr>
                                <m:e>
                                  <m:r>
                                    <a:rPr lang="es-BO" sz="2000" b="1" i="1" dirty="0" err="1">
                                      <a:latin typeface="Cambria Math" panose="02040503050406030204" pitchFamily="18" charset="0"/>
                                      <a:ea typeface="Cambria Math" panose="02040503050406030204" pitchFamily="18" charset="0"/>
                                    </a:rPr>
                                    <m:t>𝒚</m:t>
                                  </m:r>
                                </m:e>
                                <m:sub>
                                  <m:r>
                                    <a:rPr lang="es-BO" sz="2000" b="0" i="1" dirty="0" smtClean="0">
                                      <a:solidFill>
                                        <a:schemeClr val="tx1"/>
                                      </a:solidFill>
                                      <a:latin typeface="Cambria Math" panose="02040503050406030204" pitchFamily="18" charset="0"/>
                                      <a:ea typeface="Cambria Math" panose="02040503050406030204" pitchFamily="18" charset="0"/>
                                    </a:rPr>
                                    <m:t>𝑝𝑟𝑜𝑛𝑜𝑠𝑡𝑖𝑐𝑜</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n-US" sz="2000" b="1" i="1" dirty="0">
                                  <a:latin typeface="Cambria Math" panose="02040503050406030204" pitchFamily="18" charset="0"/>
                                  <a:ea typeface="Cambria Math" panose="02040503050406030204" pitchFamily="18" charset="0"/>
                                </a:rPr>
                                <m:t>)</m:t>
                              </m:r>
                            </m:e>
                            <m:sup>
                              <m:r>
                                <a:rPr lang="en-US" sz="2000" b="1" i="1" dirty="0" smtClean="0">
                                  <a:solidFill>
                                    <a:schemeClr val="tx1"/>
                                  </a:solidFill>
                                  <a:latin typeface="Cambria Math" panose="02040503050406030204" pitchFamily="18" charset="0"/>
                                  <a:ea typeface="Cambria Math" panose="02040503050406030204" pitchFamily="18" charset="0"/>
                                </a:rPr>
                                <m:t>𝟐</m:t>
                              </m:r>
                            </m:sup>
                          </m:sSup>
                        </m:e>
                      </m:nary>
                    </m:oMath>
                  </m:oMathPara>
                </a14:m>
                <a:endParaRPr lang="es-BO" sz="2000" dirty="0">
                  <a:solidFill>
                    <a:schemeClr val="tx1"/>
                  </a:solidFill>
                </a:endParaRPr>
              </a:p>
            </p:txBody>
          </p:sp>
        </mc:Choice>
        <mc:Fallback xmlns="">
          <p:sp>
            <p:nvSpPr>
              <p:cNvPr id="9" name="TextBox 8">
                <a:extLst>
                  <a:ext uri="{FF2B5EF4-FFF2-40B4-BE49-F238E27FC236}">
                    <a16:creationId xmlns:a16="http://schemas.microsoft.com/office/drawing/2014/main" id="{B0036D58-596A-199A-2789-DBE208007810}"/>
                  </a:ext>
                </a:extLst>
              </p:cNvPr>
              <p:cNvSpPr txBox="1">
                <a:spLocks noRot="1" noChangeAspect="1" noMove="1" noResize="1" noEditPoints="1" noAdjustHandles="1" noChangeArrowheads="1" noChangeShapeType="1" noTextEdit="1"/>
              </p:cNvSpPr>
              <p:nvPr/>
            </p:nvSpPr>
            <p:spPr>
              <a:xfrm>
                <a:off x="3047198" y="5075528"/>
                <a:ext cx="6097604" cy="1607107"/>
              </a:xfrm>
              <a:prstGeom prst="rect">
                <a:avLst/>
              </a:prstGeom>
              <a:blipFill>
                <a:blip r:embed="rId3"/>
                <a:stretch>
                  <a:fillRect t="-2662"/>
                </a:stretch>
              </a:blipFill>
            </p:spPr>
            <p:txBody>
              <a:bodyPr/>
              <a:lstStyle/>
              <a:p>
                <a:r>
                  <a:rPr lang="es-BO">
                    <a:noFill/>
                  </a:rPr>
                  <a:t> </a:t>
                </a:r>
              </a:p>
            </p:txBody>
          </p:sp>
        </mc:Fallback>
      </mc:AlternateContent>
    </p:spTree>
    <p:extLst>
      <p:ext uri="{BB962C8B-B14F-4D97-AF65-F5344CB8AC3E}">
        <p14:creationId xmlns:p14="http://schemas.microsoft.com/office/powerpoint/2010/main" val="2623162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p:txBody>
          <a:bodyPr/>
          <a:lstStyle/>
          <a:p>
            <a:r>
              <a:rPr lang="es-BO" dirty="0"/>
              <a:t>Econometría y machine </a:t>
            </a:r>
            <a:r>
              <a:rPr lang="es-BO" dirty="0" err="1"/>
              <a:t>learning</a:t>
            </a:r>
            <a:endParaRPr lang="es-BO" dirty="0"/>
          </a:p>
        </p:txBody>
      </p:sp>
      <p:graphicFrame>
        <p:nvGraphicFramePr>
          <p:cNvPr id="4" name="Table 4">
            <a:extLst>
              <a:ext uri="{FF2B5EF4-FFF2-40B4-BE49-F238E27FC236}">
                <a16:creationId xmlns:a16="http://schemas.microsoft.com/office/drawing/2014/main" id="{E406A080-DDAE-08F0-0ED9-FE082A3A7146}"/>
              </a:ext>
            </a:extLst>
          </p:cNvPr>
          <p:cNvGraphicFramePr>
            <a:graphicFrameLocks noGrp="1"/>
          </p:cNvGraphicFramePr>
          <p:nvPr>
            <p:extLst>
              <p:ext uri="{D42A27DB-BD31-4B8C-83A1-F6EECF244321}">
                <p14:modId xmlns:p14="http://schemas.microsoft.com/office/powerpoint/2010/main" val="3432695355"/>
              </p:ext>
            </p:extLst>
          </p:nvPr>
        </p:nvGraphicFramePr>
        <p:xfrm>
          <a:off x="1396732" y="1520640"/>
          <a:ext cx="9572058" cy="4714080"/>
        </p:xfrm>
        <a:graphic>
          <a:graphicData uri="http://schemas.openxmlformats.org/drawingml/2006/table">
            <a:tbl>
              <a:tblPr firstRow="1" bandRow="1">
                <a:tableStyleId>{9D7B26C5-4107-4FEC-AEDC-1716B250A1EF}</a:tableStyleId>
              </a:tblPr>
              <a:tblGrid>
                <a:gridCol w="4786029">
                  <a:extLst>
                    <a:ext uri="{9D8B030D-6E8A-4147-A177-3AD203B41FA5}">
                      <a16:colId xmlns:a16="http://schemas.microsoft.com/office/drawing/2014/main" val="2234802421"/>
                    </a:ext>
                  </a:extLst>
                </a:gridCol>
                <a:gridCol w="4786029">
                  <a:extLst>
                    <a:ext uri="{9D8B030D-6E8A-4147-A177-3AD203B41FA5}">
                      <a16:colId xmlns:a16="http://schemas.microsoft.com/office/drawing/2014/main" val="3346705378"/>
                    </a:ext>
                  </a:extLst>
                </a:gridCol>
              </a:tblGrid>
              <a:tr h="498152">
                <a:tc>
                  <a:txBody>
                    <a:bodyPr/>
                    <a:lstStyle/>
                    <a:p>
                      <a:pPr algn="ctr"/>
                      <a:r>
                        <a:rPr lang="es-BO" sz="2400" dirty="0"/>
                        <a:t>Econometría </a:t>
                      </a:r>
                    </a:p>
                  </a:txBody>
                  <a:tcPr/>
                </a:tc>
                <a:tc>
                  <a:txBody>
                    <a:bodyPr/>
                    <a:lstStyle/>
                    <a:p>
                      <a:pPr algn="ctr"/>
                      <a:r>
                        <a:rPr lang="es-BO" sz="2400" dirty="0"/>
                        <a:t>Machine </a:t>
                      </a:r>
                      <a:r>
                        <a:rPr lang="es-BO" sz="2400" dirty="0" err="1"/>
                        <a:t>learning</a:t>
                      </a:r>
                      <a:endParaRPr lang="es-BO" sz="2400" dirty="0"/>
                    </a:p>
                  </a:txBody>
                  <a:tcPr/>
                </a:tc>
                <a:extLst>
                  <a:ext uri="{0D108BD9-81ED-4DB2-BD59-A6C34878D82A}">
                    <a16:rowId xmlns:a16="http://schemas.microsoft.com/office/drawing/2014/main" val="2433245484"/>
                  </a:ext>
                </a:extLst>
              </a:tr>
              <a:tr h="498152">
                <a:tc>
                  <a:txBody>
                    <a:bodyPr/>
                    <a:lstStyle/>
                    <a:p>
                      <a:pPr algn="ctr"/>
                      <a:r>
                        <a:rPr lang="es-BO" sz="2400" dirty="0"/>
                        <a:t>Estimación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BO" sz="2400" dirty="0"/>
                        <a:t>Aprendizaje, entrenamiento</a:t>
                      </a:r>
                    </a:p>
                  </a:txBody>
                  <a:tcPr/>
                </a:tc>
                <a:extLst>
                  <a:ext uri="{0D108BD9-81ED-4DB2-BD59-A6C34878D82A}">
                    <a16:rowId xmlns:a16="http://schemas.microsoft.com/office/drawing/2014/main" val="439788859"/>
                  </a:ext>
                </a:extLst>
              </a:tr>
              <a:tr h="498152">
                <a:tc>
                  <a:txBody>
                    <a:bodyPr/>
                    <a:lstStyle/>
                    <a:p>
                      <a:pPr algn="ctr"/>
                      <a:r>
                        <a:rPr lang="es-BO" sz="2400" dirty="0"/>
                        <a:t>Parámetros</a:t>
                      </a:r>
                    </a:p>
                  </a:txBody>
                  <a:tcPr/>
                </a:tc>
                <a:tc>
                  <a:txBody>
                    <a:bodyPr/>
                    <a:lstStyle/>
                    <a:p>
                      <a:pPr algn="ctr"/>
                      <a:r>
                        <a:rPr lang="es-BO" sz="2400" dirty="0"/>
                        <a:t>Pesos</a:t>
                      </a:r>
                    </a:p>
                  </a:txBody>
                  <a:tcPr/>
                </a:tc>
                <a:extLst>
                  <a:ext uri="{0D108BD9-81ED-4DB2-BD59-A6C34878D82A}">
                    <a16:rowId xmlns:a16="http://schemas.microsoft.com/office/drawing/2014/main" val="1689495467"/>
                  </a:ext>
                </a:extLst>
              </a:tr>
              <a:tr h="498152">
                <a:tc>
                  <a:txBody>
                    <a:bodyPr/>
                    <a:lstStyle/>
                    <a:p>
                      <a:pPr algn="ctr"/>
                      <a:r>
                        <a:rPr lang="es-BO" sz="2400" dirty="0"/>
                        <a:t>Variables explicativas (X)</a:t>
                      </a:r>
                    </a:p>
                  </a:txBody>
                  <a:tcPr/>
                </a:tc>
                <a:tc>
                  <a:txBody>
                    <a:bodyPr/>
                    <a:lstStyle/>
                    <a:p>
                      <a:pPr algn="ctr"/>
                      <a:r>
                        <a:rPr lang="es-BO" sz="2400" dirty="0" err="1"/>
                        <a:t>Features</a:t>
                      </a:r>
                      <a:r>
                        <a:rPr lang="es-BO" sz="2400" dirty="0"/>
                        <a:t>/inputs</a:t>
                      </a:r>
                    </a:p>
                  </a:txBody>
                  <a:tcPr/>
                </a:tc>
                <a:extLst>
                  <a:ext uri="{0D108BD9-81ED-4DB2-BD59-A6C34878D82A}">
                    <a16:rowId xmlns:a16="http://schemas.microsoft.com/office/drawing/2014/main" val="472592070"/>
                  </a:ext>
                </a:extLst>
              </a:tr>
              <a:tr h="498152">
                <a:tc>
                  <a:txBody>
                    <a:bodyPr/>
                    <a:lstStyle/>
                    <a:p>
                      <a:pPr algn="ctr"/>
                      <a:r>
                        <a:rPr lang="es-BO" sz="2400" dirty="0"/>
                        <a:t>Variable dependiente (y)</a:t>
                      </a:r>
                    </a:p>
                  </a:txBody>
                  <a:tcPr/>
                </a:tc>
                <a:tc>
                  <a:txBody>
                    <a:bodyPr/>
                    <a:lstStyle/>
                    <a:p>
                      <a:pPr algn="ctr"/>
                      <a:r>
                        <a:rPr lang="es-BO" sz="2400" dirty="0"/>
                        <a:t>Target/output</a:t>
                      </a:r>
                    </a:p>
                  </a:txBody>
                  <a:tcPr/>
                </a:tc>
                <a:extLst>
                  <a:ext uri="{0D108BD9-81ED-4DB2-BD59-A6C34878D82A}">
                    <a16:rowId xmlns:a16="http://schemas.microsoft.com/office/drawing/2014/main" val="1417150963"/>
                  </a:ext>
                </a:extLst>
              </a:tr>
              <a:tr h="498152">
                <a:tc>
                  <a:txBody>
                    <a:bodyPr/>
                    <a:lstStyle/>
                    <a:p>
                      <a:pPr algn="ctr"/>
                      <a:r>
                        <a:rPr lang="es-BO" sz="2400" dirty="0"/>
                        <a:t>Estimación en muestra completa*</a:t>
                      </a:r>
                    </a:p>
                    <a:p>
                      <a:pPr algn="ctr"/>
                      <a:r>
                        <a:rPr lang="es-BO" sz="2400" dirty="0"/>
                        <a:t>(muestras limitadas)</a:t>
                      </a:r>
                    </a:p>
                  </a:txBody>
                  <a:tcPr/>
                </a:tc>
                <a:tc>
                  <a:txBody>
                    <a:bodyPr/>
                    <a:lstStyle/>
                    <a:p>
                      <a:pPr algn="ctr"/>
                      <a:r>
                        <a:rPr lang="es-BO" sz="2400" dirty="0"/>
                        <a:t>Partición de datos (</a:t>
                      </a:r>
                      <a:r>
                        <a:rPr lang="es-BO" sz="2400" dirty="0" err="1"/>
                        <a:t>train</a:t>
                      </a:r>
                      <a:r>
                        <a:rPr lang="es-BO" sz="2400" dirty="0"/>
                        <a:t>/test)</a:t>
                      </a:r>
                    </a:p>
                    <a:p>
                      <a:pPr algn="ctr"/>
                      <a:r>
                        <a:rPr lang="es-BO" sz="2400" dirty="0"/>
                        <a:t>(</a:t>
                      </a:r>
                      <a:r>
                        <a:rPr lang="es-BO" sz="2400" dirty="0" err="1"/>
                        <a:t>big</a:t>
                      </a:r>
                      <a:r>
                        <a:rPr lang="es-BO" sz="2400" dirty="0"/>
                        <a:t> data)</a:t>
                      </a:r>
                    </a:p>
                  </a:txBody>
                  <a:tcPr/>
                </a:tc>
                <a:extLst>
                  <a:ext uri="{0D108BD9-81ED-4DB2-BD59-A6C34878D82A}">
                    <a16:rowId xmlns:a16="http://schemas.microsoft.com/office/drawing/2014/main" val="2798321281"/>
                  </a:ext>
                </a:extLst>
              </a:tr>
              <a:tr h="498152">
                <a:tc>
                  <a:txBody>
                    <a:bodyPr/>
                    <a:lstStyle/>
                    <a:p>
                      <a:pPr algn="ctr"/>
                      <a:r>
                        <a:rPr lang="es-BO" sz="2400" dirty="0"/>
                        <a:t>Propósito: inferencia, predicción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BO" sz="2400" dirty="0"/>
                        <a:t>Propósito: predicción</a:t>
                      </a:r>
                    </a:p>
                  </a:txBody>
                  <a:tcPr/>
                </a:tc>
                <a:extLst>
                  <a:ext uri="{0D108BD9-81ED-4DB2-BD59-A6C34878D82A}">
                    <a16:rowId xmlns:a16="http://schemas.microsoft.com/office/drawing/2014/main" val="1569864977"/>
                  </a:ext>
                </a:extLst>
              </a:tr>
              <a:tr h="498152">
                <a:tc>
                  <a:txBody>
                    <a:bodyPr/>
                    <a:lstStyle/>
                    <a:p>
                      <a:pPr algn="ctr"/>
                      <a:r>
                        <a:rPr lang="es-BO" sz="2400" dirty="0"/>
                        <a:t>Maximización del ajuste-en-muestra</a:t>
                      </a:r>
                    </a:p>
                  </a:txBody>
                  <a:tcPr>
                    <a:lnB w="12700" cap="flat" cmpd="sng" algn="ctr">
                      <a:solidFill>
                        <a:schemeClr val="tx1"/>
                      </a:solidFill>
                      <a:prstDash val="solid"/>
                      <a:round/>
                      <a:headEnd type="none" w="med" len="med"/>
                      <a:tailEnd type="none" w="med" len="med"/>
                    </a:lnB>
                  </a:tcPr>
                </a:tc>
                <a:tc>
                  <a:txBody>
                    <a:bodyPr/>
                    <a:lstStyle/>
                    <a:p>
                      <a:pPr algn="ctr"/>
                      <a:r>
                        <a:rPr lang="es-BO" sz="2400" dirty="0"/>
                        <a:t>Minimización del error de predicción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542604"/>
                  </a:ext>
                </a:extLst>
              </a:tr>
              <a:tr h="404056">
                <a:tc gridSpan="2">
                  <a:txBody>
                    <a:bodyPr/>
                    <a:lstStyle/>
                    <a:p>
                      <a:pPr algn="l"/>
                      <a:r>
                        <a:rPr lang="es-BO" sz="1800" dirty="0"/>
                        <a:t>(*) En general, pero no siempre, </a:t>
                      </a:r>
                      <a:r>
                        <a:rPr lang="es-BO" sz="1800" dirty="0" err="1"/>
                        <a:t>e.g</a:t>
                      </a:r>
                      <a:r>
                        <a:rPr lang="es-BO" sz="1800" dirty="0"/>
                        <a:t>. </a:t>
                      </a:r>
                      <a:r>
                        <a:rPr lang="es-BO" sz="1800" dirty="0" err="1"/>
                        <a:t>rolling</a:t>
                      </a:r>
                      <a:r>
                        <a:rPr lang="es-BO" sz="1800" dirty="0"/>
                        <a:t> </a:t>
                      </a:r>
                      <a:r>
                        <a:rPr lang="es-BO" sz="1800" dirty="0" err="1"/>
                        <a:t>estimation</a:t>
                      </a:r>
                      <a:endParaRPr lang="es-BO" sz="1800" dirty="0"/>
                    </a:p>
                  </a:txBody>
                  <a:tcP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algn="ctr"/>
                      <a:endParaRPr lang="es-BO" sz="2400" dirty="0"/>
                    </a:p>
                  </a:txBody>
                  <a:tcPr/>
                </a:tc>
                <a:extLst>
                  <a:ext uri="{0D108BD9-81ED-4DB2-BD59-A6C34878D82A}">
                    <a16:rowId xmlns:a16="http://schemas.microsoft.com/office/drawing/2014/main" val="1708793720"/>
                  </a:ext>
                </a:extLst>
              </a:tr>
            </a:tbl>
          </a:graphicData>
        </a:graphic>
      </p:graphicFrame>
    </p:spTree>
    <p:extLst>
      <p:ext uri="{BB962C8B-B14F-4D97-AF65-F5344CB8AC3E}">
        <p14:creationId xmlns:p14="http://schemas.microsoft.com/office/powerpoint/2010/main" val="83539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A8FB8CC-D1AB-BD15-89A2-D420E1966691}"/>
              </a:ext>
            </a:extLst>
          </p:cNvPr>
          <p:cNvPicPr>
            <a:picLocks noChangeAspect="1"/>
          </p:cNvPicPr>
          <p:nvPr/>
        </p:nvPicPr>
        <p:blipFill>
          <a:blip r:embed="rId2"/>
          <a:stretch>
            <a:fillRect/>
          </a:stretch>
        </p:blipFill>
        <p:spPr>
          <a:xfrm>
            <a:off x="6378342" y="3066920"/>
            <a:ext cx="4966636" cy="3527201"/>
          </a:xfrm>
          <a:prstGeom prst="rect">
            <a:avLst/>
          </a:prstGeom>
        </p:spPr>
      </p:pic>
      <p:sp>
        <p:nvSpPr>
          <p:cNvPr id="2" name="Title 1">
            <a:extLst>
              <a:ext uri="{FF2B5EF4-FFF2-40B4-BE49-F238E27FC236}">
                <a16:creationId xmlns:a16="http://schemas.microsoft.com/office/drawing/2014/main" id="{2B969C34-F1B0-4FE3-713F-82F37B365E90}"/>
              </a:ext>
            </a:extLst>
          </p:cNvPr>
          <p:cNvSpPr>
            <a:spLocks noGrp="1"/>
          </p:cNvSpPr>
          <p:nvPr>
            <p:ph type="title"/>
          </p:nvPr>
        </p:nvSpPr>
        <p:spPr/>
        <p:txBody>
          <a:bodyPr/>
          <a:lstStyle/>
          <a:p>
            <a:r>
              <a:rPr lang="es-BO" dirty="0"/>
              <a:t>Machine </a:t>
            </a:r>
            <a:r>
              <a:rPr lang="es-BO" dirty="0" err="1"/>
              <a:t>learning</a:t>
            </a:r>
            <a:r>
              <a:rPr lang="es-BO" dirty="0"/>
              <a:t> y evaluación de impacto</a:t>
            </a:r>
          </a:p>
        </p:txBody>
      </p:sp>
      <p:pic>
        <p:nvPicPr>
          <p:cNvPr id="7" name="Picture 6">
            <a:extLst>
              <a:ext uri="{FF2B5EF4-FFF2-40B4-BE49-F238E27FC236}">
                <a16:creationId xmlns:a16="http://schemas.microsoft.com/office/drawing/2014/main" id="{0B596CB0-A5F1-06FB-E2EA-2B9F428F5E19}"/>
              </a:ext>
            </a:extLst>
          </p:cNvPr>
          <p:cNvPicPr>
            <a:picLocks noChangeAspect="1"/>
          </p:cNvPicPr>
          <p:nvPr/>
        </p:nvPicPr>
        <p:blipFill>
          <a:blip r:embed="rId3"/>
          <a:stretch>
            <a:fillRect/>
          </a:stretch>
        </p:blipFill>
        <p:spPr>
          <a:xfrm>
            <a:off x="673769" y="3144104"/>
            <a:ext cx="5168766" cy="3372835"/>
          </a:xfrm>
          <a:prstGeom prst="rect">
            <a:avLst/>
          </a:prstGeom>
        </p:spPr>
      </p:pic>
      <p:sp>
        <p:nvSpPr>
          <p:cNvPr id="13" name="TextBox 12">
            <a:extLst>
              <a:ext uri="{FF2B5EF4-FFF2-40B4-BE49-F238E27FC236}">
                <a16:creationId xmlns:a16="http://schemas.microsoft.com/office/drawing/2014/main" id="{11320E9F-51F1-E0C0-BDDB-8C7833A8FEB3}"/>
              </a:ext>
            </a:extLst>
          </p:cNvPr>
          <p:cNvSpPr txBox="1"/>
          <p:nvPr/>
        </p:nvSpPr>
        <p:spPr>
          <a:xfrm>
            <a:off x="547036" y="1728847"/>
            <a:ext cx="5422231" cy="1200329"/>
          </a:xfrm>
          <a:prstGeom prst="rect">
            <a:avLst/>
          </a:prstGeom>
          <a:noFill/>
        </p:spPr>
        <p:txBody>
          <a:bodyPr wrap="square">
            <a:spAutoFit/>
          </a:bodyPr>
          <a:lstStyle/>
          <a:p>
            <a:pPr marL="0" lvl="1" algn="ctr">
              <a:spcAft>
                <a:spcPts val="600"/>
              </a:spcAft>
            </a:pPr>
            <a:r>
              <a:rPr lang="es-ES" sz="1800" dirty="0"/>
              <a:t>En la evaluación de impact</a:t>
            </a:r>
            <a:r>
              <a:rPr lang="es-ES" dirty="0"/>
              <a:t>o se compara la situación con un escenario contrafactual después de la intervención. El impacto es la diferencia entre lo observado y el contrafactual después de la intervención</a:t>
            </a:r>
            <a:endParaRPr lang="es-ES" sz="1800" dirty="0"/>
          </a:p>
        </p:txBody>
      </p:sp>
      <p:sp>
        <p:nvSpPr>
          <p:cNvPr id="14" name="TextBox 13">
            <a:extLst>
              <a:ext uri="{FF2B5EF4-FFF2-40B4-BE49-F238E27FC236}">
                <a16:creationId xmlns:a16="http://schemas.microsoft.com/office/drawing/2014/main" id="{9D67B4DC-5F8A-831C-B0AD-53F4B2B781F4}"/>
              </a:ext>
            </a:extLst>
          </p:cNvPr>
          <p:cNvSpPr txBox="1"/>
          <p:nvPr/>
        </p:nvSpPr>
        <p:spPr>
          <a:xfrm>
            <a:off x="6096000" y="1523881"/>
            <a:ext cx="5781575" cy="1477328"/>
          </a:xfrm>
          <a:prstGeom prst="rect">
            <a:avLst/>
          </a:prstGeom>
          <a:noFill/>
        </p:spPr>
        <p:txBody>
          <a:bodyPr wrap="square">
            <a:spAutoFit/>
          </a:bodyPr>
          <a:lstStyle/>
          <a:p>
            <a:pPr marL="0" lvl="1" algn="ctr">
              <a:spcAft>
                <a:spcPts val="600"/>
              </a:spcAft>
            </a:pPr>
            <a:r>
              <a:rPr lang="es-ES" sz="1800" dirty="0"/>
              <a:t>En machine </a:t>
            </a:r>
            <a:r>
              <a:rPr lang="es-ES" sz="1800" dirty="0" err="1"/>
              <a:t>learning</a:t>
            </a:r>
            <a:r>
              <a:rPr lang="es-ES" sz="1800" dirty="0"/>
              <a:t> se particiona los datos en muestras de entrenamiento y evaluaci</a:t>
            </a:r>
            <a:r>
              <a:rPr lang="es-ES" dirty="0"/>
              <a:t>ón, y la muestra de entrenamiento se utiliza para realizar un pronóstico que se compara con la muestra test. Se busca que los pronósticos sean los más cercanos a los datos observados en la muestra test</a:t>
            </a:r>
            <a:endParaRPr lang="es-ES" sz="1800" dirty="0"/>
          </a:p>
        </p:txBody>
      </p:sp>
      <p:sp>
        <p:nvSpPr>
          <p:cNvPr id="15" name="Left Brace 14">
            <a:extLst>
              <a:ext uri="{FF2B5EF4-FFF2-40B4-BE49-F238E27FC236}">
                <a16:creationId xmlns:a16="http://schemas.microsoft.com/office/drawing/2014/main" id="{0BCFBCD3-660E-74CE-F2DF-D59DB7922A70}"/>
              </a:ext>
            </a:extLst>
          </p:cNvPr>
          <p:cNvSpPr/>
          <p:nvPr/>
        </p:nvSpPr>
        <p:spPr>
          <a:xfrm rot="4213444">
            <a:off x="7961151" y="3996930"/>
            <a:ext cx="334615" cy="2229232"/>
          </a:xfrm>
          <a:prstGeom prst="leftBrace">
            <a:avLst>
              <a:gd name="adj1" fmla="val 44374"/>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6" name="Left Brace 15">
            <a:extLst>
              <a:ext uri="{FF2B5EF4-FFF2-40B4-BE49-F238E27FC236}">
                <a16:creationId xmlns:a16="http://schemas.microsoft.com/office/drawing/2014/main" id="{22E4ED14-5C0F-375E-69CA-C2C20854BF56}"/>
              </a:ext>
            </a:extLst>
          </p:cNvPr>
          <p:cNvSpPr/>
          <p:nvPr/>
        </p:nvSpPr>
        <p:spPr>
          <a:xfrm rot="4213444">
            <a:off x="9910393" y="3541967"/>
            <a:ext cx="334615" cy="1445315"/>
          </a:xfrm>
          <a:prstGeom prst="leftBrace">
            <a:avLst>
              <a:gd name="adj1" fmla="val 44374"/>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8" name="TextBox 17">
            <a:extLst>
              <a:ext uri="{FF2B5EF4-FFF2-40B4-BE49-F238E27FC236}">
                <a16:creationId xmlns:a16="http://schemas.microsoft.com/office/drawing/2014/main" id="{32769E08-01C4-9826-0402-7F8916240F71}"/>
              </a:ext>
            </a:extLst>
          </p:cNvPr>
          <p:cNvSpPr txBox="1"/>
          <p:nvPr/>
        </p:nvSpPr>
        <p:spPr>
          <a:xfrm>
            <a:off x="7101039" y="3862678"/>
            <a:ext cx="1879333" cy="923330"/>
          </a:xfrm>
          <a:prstGeom prst="rect">
            <a:avLst/>
          </a:prstGeom>
          <a:noFill/>
        </p:spPr>
        <p:txBody>
          <a:bodyPr wrap="square">
            <a:spAutoFit/>
          </a:bodyPr>
          <a:lstStyle/>
          <a:p>
            <a:pPr marL="0" lvl="1" algn="ctr"/>
            <a:r>
              <a:rPr lang="es-ES" sz="1800" dirty="0">
                <a:solidFill>
                  <a:srgbClr val="0070C0"/>
                </a:solidFill>
              </a:rPr>
              <a:t>Muestra </a:t>
            </a:r>
          </a:p>
          <a:p>
            <a:pPr marL="0" lvl="1" algn="ctr"/>
            <a:r>
              <a:rPr lang="es-ES" dirty="0">
                <a:solidFill>
                  <a:srgbClr val="0070C0"/>
                </a:solidFill>
              </a:rPr>
              <a:t>entrenamiento</a:t>
            </a:r>
          </a:p>
          <a:p>
            <a:pPr marL="0" lvl="1" algn="ctr"/>
            <a:r>
              <a:rPr lang="es-ES" sz="1800" dirty="0">
                <a:solidFill>
                  <a:srgbClr val="0070C0"/>
                </a:solidFill>
              </a:rPr>
              <a:t>(</a:t>
            </a:r>
            <a:r>
              <a:rPr lang="es-ES" sz="1800" dirty="0" err="1">
                <a:solidFill>
                  <a:srgbClr val="0070C0"/>
                </a:solidFill>
              </a:rPr>
              <a:t>train</a:t>
            </a:r>
            <a:r>
              <a:rPr lang="es-ES" sz="1800" dirty="0">
                <a:solidFill>
                  <a:srgbClr val="0070C0"/>
                </a:solidFill>
              </a:rPr>
              <a:t>)</a:t>
            </a:r>
          </a:p>
        </p:txBody>
      </p:sp>
      <p:sp>
        <p:nvSpPr>
          <p:cNvPr id="19" name="TextBox 18">
            <a:extLst>
              <a:ext uri="{FF2B5EF4-FFF2-40B4-BE49-F238E27FC236}">
                <a16:creationId xmlns:a16="http://schemas.microsoft.com/office/drawing/2014/main" id="{DF0F1F58-A897-ED48-71A2-A117A05272BF}"/>
              </a:ext>
            </a:extLst>
          </p:cNvPr>
          <p:cNvSpPr txBox="1"/>
          <p:nvPr/>
        </p:nvSpPr>
        <p:spPr>
          <a:xfrm>
            <a:off x="9058440" y="3198342"/>
            <a:ext cx="1879333" cy="923330"/>
          </a:xfrm>
          <a:prstGeom prst="rect">
            <a:avLst/>
          </a:prstGeom>
          <a:noFill/>
        </p:spPr>
        <p:txBody>
          <a:bodyPr wrap="square">
            <a:spAutoFit/>
          </a:bodyPr>
          <a:lstStyle/>
          <a:p>
            <a:pPr marL="0" lvl="1" algn="ctr"/>
            <a:r>
              <a:rPr lang="es-ES" sz="1800" dirty="0">
                <a:solidFill>
                  <a:srgbClr val="0070C0"/>
                </a:solidFill>
              </a:rPr>
              <a:t>Muestra </a:t>
            </a:r>
          </a:p>
          <a:p>
            <a:pPr marL="0" lvl="1" algn="ctr"/>
            <a:r>
              <a:rPr lang="es-ES" dirty="0">
                <a:solidFill>
                  <a:srgbClr val="0070C0"/>
                </a:solidFill>
              </a:rPr>
              <a:t>evaluación </a:t>
            </a:r>
          </a:p>
          <a:p>
            <a:pPr marL="0" lvl="1" algn="ctr"/>
            <a:r>
              <a:rPr lang="es-ES" sz="1800" dirty="0">
                <a:solidFill>
                  <a:srgbClr val="0070C0"/>
                </a:solidFill>
              </a:rPr>
              <a:t>(test)</a:t>
            </a:r>
          </a:p>
        </p:txBody>
      </p:sp>
    </p:spTree>
    <p:extLst>
      <p:ext uri="{BB962C8B-B14F-4D97-AF65-F5344CB8AC3E}">
        <p14:creationId xmlns:p14="http://schemas.microsoft.com/office/powerpoint/2010/main" val="1098433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map&#10;&#10;Description automatically generated">
            <a:extLst>
              <a:ext uri="{FF2B5EF4-FFF2-40B4-BE49-F238E27FC236}">
                <a16:creationId xmlns:a16="http://schemas.microsoft.com/office/drawing/2014/main" id="{D5B6E420-357C-DB80-5DE1-4BCAF0D80F5F}"/>
              </a:ext>
            </a:extLst>
          </p:cNvPr>
          <p:cNvPicPr>
            <a:picLocks noChangeAspect="1"/>
          </p:cNvPicPr>
          <p:nvPr/>
        </p:nvPicPr>
        <p:blipFill rotWithShape="1">
          <a:blip r:embed="rId3"/>
          <a:srcRect l="3108" t="8371" b="12514"/>
          <a:stretch/>
        </p:blipFill>
        <p:spPr>
          <a:xfrm>
            <a:off x="0" y="10"/>
            <a:ext cx="8399000" cy="6857990"/>
          </a:xfrm>
          <a:prstGeom prst="rect">
            <a:avLst/>
          </a:prstGeom>
        </p:spPr>
      </p:pic>
      <p:sp>
        <p:nvSpPr>
          <p:cNvPr id="21" name="Rectangle 2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7738150" y="419718"/>
            <a:ext cx="4250356" cy="4744195"/>
          </a:xfrm>
        </p:spPr>
        <p:txBody>
          <a:bodyPr vert="horz" lIns="91440" tIns="45720" rIns="91440" bIns="45720" rtlCol="0" anchor="b">
            <a:noAutofit/>
          </a:bodyPr>
          <a:lstStyle/>
          <a:p>
            <a:r>
              <a:rPr lang="es-ES" dirty="0">
                <a:solidFill>
                  <a:srgbClr val="C55A11"/>
                </a:solidFill>
                <a:latin typeface="+mj-lt"/>
              </a:rPr>
              <a:t>Aprendizaje supervisado, aprendizaje no supervisado, y principales modelos de </a:t>
            </a:r>
            <a:r>
              <a:rPr lang="es-ES" b="1" dirty="0">
                <a:solidFill>
                  <a:srgbClr val="C55A11"/>
                </a:solidFill>
                <a:latin typeface="+mj-lt"/>
              </a:rPr>
              <a:t>machine </a:t>
            </a:r>
            <a:r>
              <a:rPr lang="es-ES" b="1" dirty="0" err="1">
                <a:solidFill>
                  <a:srgbClr val="C55A11"/>
                </a:solidFill>
                <a:latin typeface="+mj-lt"/>
              </a:rPr>
              <a:t>learning</a:t>
            </a:r>
            <a:endParaRPr lang="es-ES" b="1" dirty="0">
              <a:solidFill>
                <a:srgbClr val="C55A11"/>
              </a:solidFill>
              <a:latin typeface="+mj-lt"/>
            </a:endParaRP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30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C5BD-2159-9D97-7CDC-2174DBCF196B}"/>
              </a:ext>
            </a:extLst>
          </p:cNvPr>
          <p:cNvSpPr>
            <a:spLocks noGrp="1"/>
          </p:cNvSpPr>
          <p:nvPr>
            <p:ph type="title"/>
          </p:nvPr>
        </p:nvSpPr>
        <p:spPr/>
        <p:txBody>
          <a:bodyPr/>
          <a:lstStyle/>
          <a:p>
            <a:r>
              <a:rPr lang="en-US" dirty="0" err="1"/>
              <a:t>Contenido</a:t>
            </a:r>
            <a:endParaRPr lang="en-US" dirty="0"/>
          </a:p>
        </p:txBody>
      </p:sp>
      <p:sp>
        <p:nvSpPr>
          <p:cNvPr id="3" name="Content Placeholder 2">
            <a:extLst>
              <a:ext uri="{FF2B5EF4-FFF2-40B4-BE49-F238E27FC236}">
                <a16:creationId xmlns:a16="http://schemas.microsoft.com/office/drawing/2014/main" id="{2B341742-0F00-9B16-0B06-A64294A7750C}"/>
              </a:ext>
            </a:extLst>
          </p:cNvPr>
          <p:cNvSpPr>
            <a:spLocks noGrp="1"/>
          </p:cNvSpPr>
          <p:nvPr>
            <p:ph idx="1"/>
          </p:nvPr>
        </p:nvSpPr>
        <p:spPr>
          <a:xfrm>
            <a:off x="838200" y="1436915"/>
            <a:ext cx="10672482" cy="5055960"/>
          </a:xfrm>
        </p:spPr>
        <p:txBody>
          <a:bodyPr>
            <a:normAutofit fontScale="62500" lnSpcReduction="20000"/>
          </a:bodyPr>
          <a:lstStyle/>
          <a:p>
            <a:pPr marL="0" indent="0">
              <a:lnSpc>
                <a:spcPct val="120000"/>
              </a:lnSpc>
              <a:spcAft>
                <a:spcPts val="1200"/>
              </a:spcAft>
              <a:buNone/>
            </a:pPr>
            <a:r>
              <a:rPr lang="es-BO" sz="3600" b="0" i="0" dirty="0">
                <a:solidFill>
                  <a:srgbClr val="000000"/>
                </a:solidFill>
                <a:effectLst/>
                <a:ea typeface="Calibri" panose="020F0502020204030204" pitchFamily="34" charset="0"/>
                <a:cs typeface="Times New Roman" panose="02020603050405020304" pitchFamily="18" charset="0"/>
              </a:rPr>
              <a:t>1. Fundamentos de la inteligencia artificial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2. Herramientas y lenguajes de programación utilizados en la IA</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3. Big Data e infraestructura de estimación e implementación de algoritmos de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effectLst/>
                <a:ea typeface="Calibri" panose="020F0502020204030204" pitchFamily="34" charset="0"/>
                <a:cs typeface="Times New Roman" panose="02020603050405020304" pitchFamily="18" charset="0"/>
              </a:rPr>
              <a:t>4. Algoritmos generativos</a:t>
            </a:r>
            <a:br>
              <a:rPr lang="es-BO" sz="3600" dirty="0">
                <a:effectLst/>
                <a:ea typeface="Calibri" panose="020F0502020204030204" pitchFamily="34" charset="0"/>
                <a:cs typeface="Times New Roman" panose="02020603050405020304" pitchFamily="18" charset="0"/>
              </a:rPr>
            </a:br>
            <a:r>
              <a:rPr lang="es-BO" sz="3600" b="0" i="0" dirty="0">
                <a:effectLst/>
                <a:ea typeface="Calibri" panose="020F0502020204030204" pitchFamily="34" charset="0"/>
                <a:cs typeface="Times New Roman" panose="02020603050405020304" pitchFamily="18" charset="0"/>
              </a:rPr>
              <a:t>― </a:t>
            </a:r>
            <a:r>
              <a:rPr lang="es-BO" sz="3600" b="0" i="0" dirty="0" err="1">
                <a:effectLst/>
                <a:ea typeface="Calibri" panose="020F0502020204030204" pitchFamily="34" charset="0"/>
                <a:cs typeface="Times New Roman" panose="02020603050405020304" pitchFamily="18" charset="0"/>
              </a:rPr>
              <a:t>Midjourney</a:t>
            </a:r>
            <a:r>
              <a:rPr lang="es-BO" sz="3600" b="0" i="0" dirty="0">
                <a:effectLst/>
                <a:ea typeface="Calibri" panose="020F0502020204030204" pitchFamily="34" charset="0"/>
                <a:cs typeface="Times New Roman" panose="02020603050405020304" pitchFamily="18" charset="0"/>
              </a:rPr>
              <a:t>, DALL-E</a:t>
            </a:r>
            <a:br>
              <a:rPr lang="es-BO" sz="3600" dirty="0">
                <a:effectLst/>
                <a:ea typeface="Calibri" panose="020F0502020204030204" pitchFamily="34" charset="0"/>
                <a:cs typeface="Times New Roman" panose="02020603050405020304" pitchFamily="18" charset="0"/>
              </a:rPr>
            </a:br>
            <a:r>
              <a:rPr lang="es-BO" sz="3600" b="0" i="0" dirty="0">
                <a:effectLst/>
                <a:ea typeface="Calibri" panose="020F0502020204030204" pitchFamily="34" charset="0"/>
                <a:cs typeface="Times New Roman" panose="02020603050405020304" pitchFamily="18" charset="0"/>
              </a:rPr>
              <a:t>― </a:t>
            </a:r>
            <a:r>
              <a:rPr lang="es-BO" sz="3600" b="0" i="0" dirty="0" err="1">
                <a:effectLst/>
                <a:ea typeface="Calibri" panose="020F0502020204030204" pitchFamily="34" charset="0"/>
                <a:cs typeface="Times New Roman" panose="02020603050405020304" pitchFamily="18" charset="0"/>
              </a:rPr>
              <a:t>ChatGPT</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FF00FF"/>
                </a:solidFill>
                <a:effectLst/>
                <a:ea typeface="Calibri" panose="020F0502020204030204" pitchFamily="34" charset="0"/>
                <a:cs typeface="Times New Roman" panose="02020603050405020304" pitchFamily="18" charset="0"/>
              </a:rPr>
              <a:t>5. Aprendizaje automático (machine </a:t>
            </a:r>
            <a:r>
              <a:rPr lang="es-BO" sz="3600" b="0" i="0" dirty="0" err="1">
                <a:solidFill>
                  <a:srgbClr val="FF00FF"/>
                </a:solidFill>
                <a:effectLst/>
                <a:ea typeface="Calibri" panose="020F0502020204030204" pitchFamily="34" charset="0"/>
                <a:cs typeface="Times New Roman" panose="02020603050405020304" pitchFamily="18" charset="0"/>
              </a:rPr>
              <a:t>learning</a:t>
            </a:r>
            <a:r>
              <a:rPr lang="es-BO" sz="3600" dirty="0">
                <a:solidFill>
                  <a:srgbClr val="FF00FF"/>
                </a:solidFill>
                <a:ea typeface="Calibri" panose="020F0502020204030204" pitchFamily="34" charset="0"/>
                <a:cs typeface="Times New Roman" panose="02020603050405020304" pitchFamily="18" charset="0"/>
              </a:rPr>
              <a:t>, ML</a:t>
            </a:r>
            <a:r>
              <a:rPr lang="es-BO" sz="3600" b="0" i="0" dirty="0">
                <a:solidFill>
                  <a:srgbClr val="FF00FF"/>
                </a:solidFill>
                <a:effectLst/>
                <a:ea typeface="Calibri" panose="020F0502020204030204" pitchFamily="34" charset="0"/>
                <a:cs typeface="Times New Roman" panose="02020603050405020304" pitchFamily="18" charset="0"/>
              </a:rPr>
              <a:t>)</a:t>
            </a:r>
            <a:br>
              <a:rPr lang="es-BO" sz="3600" dirty="0">
                <a:solidFill>
                  <a:srgbClr val="FF00FF"/>
                </a:solidFill>
                <a:effectLst/>
                <a:ea typeface="Calibri" panose="020F0502020204030204" pitchFamily="34" charset="0"/>
                <a:cs typeface="Times New Roman" panose="02020603050405020304" pitchFamily="18" charset="0"/>
              </a:rPr>
            </a:br>
            <a:r>
              <a:rPr lang="es-BO" sz="3600" b="0" i="0" dirty="0">
                <a:solidFill>
                  <a:srgbClr val="FF00FF"/>
                </a:solidFill>
                <a:effectLst/>
                <a:ea typeface="Calibri" panose="020F0502020204030204" pitchFamily="34" charset="0"/>
                <a:cs typeface="Times New Roman" panose="02020603050405020304" pitchFamily="18" charset="0"/>
              </a:rPr>
              <a:t>― Aprendizaje supervisado</a:t>
            </a:r>
            <a:br>
              <a:rPr lang="es-BO" sz="3600" dirty="0">
                <a:solidFill>
                  <a:srgbClr val="FF00FF"/>
                </a:solidFill>
                <a:effectLst/>
                <a:ea typeface="Calibri" panose="020F0502020204030204" pitchFamily="34" charset="0"/>
                <a:cs typeface="Times New Roman" panose="02020603050405020304" pitchFamily="18" charset="0"/>
              </a:rPr>
            </a:br>
            <a:r>
              <a:rPr lang="es-BO" sz="3600" b="0" i="0" dirty="0">
                <a:solidFill>
                  <a:srgbClr val="FF00FF"/>
                </a:solidFill>
                <a:effectLst/>
                <a:ea typeface="Calibri" panose="020F0502020204030204" pitchFamily="34" charset="0"/>
                <a:cs typeface="Times New Roman" panose="02020603050405020304" pitchFamily="18" charset="0"/>
              </a:rPr>
              <a:t>― Aprendizaje no supervisado</a:t>
            </a:r>
            <a:br>
              <a:rPr lang="es-BO" sz="3600" dirty="0">
                <a:solidFill>
                  <a:srgbClr val="FF00FF"/>
                </a:solidFill>
                <a:effectLst/>
                <a:ea typeface="Calibri" panose="020F0502020204030204" pitchFamily="34" charset="0"/>
                <a:cs typeface="Times New Roman" panose="02020603050405020304" pitchFamily="18" charset="0"/>
              </a:rPr>
            </a:br>
            <a:r>
              <a:rPr lang="es-BO" sz="3600" b="0" i="0" dirty="0">
                <a:solidFill>
                  <a:srgbClr val="FF00FF"/>
                </a:solidFill>
                <a:effectLst/>
                <a:ea typeface="Calibri" panose="020F0502020204030204" pitchFamily="34" charset="0"/>
                <a:cs typeface="Times New Roman" panose="02020603050405020304" pitchFamily="18" charset="0"/>
              </a:rPr>
              <a:t>― Algoritmos de ML más comunes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6. Deep </a:t>
            </a:r>
            <a:r>
              <a:rPr lang="es-BO" sz="3600" b="0" i="0" dirty="0" err="1">
                <a:solidFill>
                  <a:srgbClr val="000000"/>
                </a:solidFill>
                <a:effectLst/>
                <a:ea typeface="Calibri" panose="020F0502020204030204" pitchFamily="34" charset="0"/>
                <a:cs typeface="Times New Roman" panose="02020603050405020304" pitchFamily="18" charset="0"/>
              </a:rPr>
              <a:t>Learning</a:t>
            </a:r>
            <a:r>
              <a:rPr lang="es-BO" sz="3600" b="0" i="0" dirty="0">
                <a:solidFill>
                  <a:srgbClr val="000000"/>
                </a:solidFill>
                <a:effectLst/>
                <a:ea typeface="Calibri" panose="020F0502020204030204" pitchFamily="34" charset="0"/>
                <a:cs typeface="Times New Roman" panose="02020603050405020304" pitchFamily="18" charset="0"/>
              </a:rPr>
              <a:t> (redes neuronales profundas)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7. Visión por computadora (CV)</a:t>
            </a:r>
            <a:endParaRPr lang="es-BO" sz="2900" dirty="0">
              <a:solidFill>
                <a:srgbClr val="000000"/>
              </a:solidFill>
              <a:effectLst/>
              <a:ea typeface="Calibri" panose="020F0502020204030204" pitchFamily="34" charset="0"/>
              <a:cs typeface="Times New Roman" panose="02020603050405020304" pitchFamily="18" charset="0"/>
            </a:endParaRPr>
          </a:p>
          <a:p>
            <a:pPr marL="0" indent="0" algn="ctr">
              <a:buNone/>
            </a:pPr>
            <a:r>
              <a:rPr lang="es-BO" sz="3800" b="0" i="0" dirty="0">
                <a:solidFill>
                  <a:srgbClr val="000000"/>
                </a:solidFill>
                <a:effectLst/>
                <a:ea typeface="Calibri" panose="020F0502020204030204" pitchFamily="34" charset="0"/>
                <a:cs typeface="Times New Roman" panose="02020603050405020304" pitchFamily="18" charset="0"/>
              </a:rPr>
              <a:t>Aplicaciones en economía y finanzas</a:t>
            </a:r>
            <a:endParaRPr lang="en-US" sz="5100" dirty="0">
              <a:solidFill>
                <a:srgbClr val="FF00FF"/>
              </a:solidFill>
            </a:endParaRPr>
          </a:p>
        </p:txBody>
      </p:sp>
    </p:spTree>
    <p:extLst>
      <p:ext uri="{BB962C8B-B14F-4D97-AF65-F5344CB8AC3E}">
        <p14:creationId xmlns:p14="http://schemas.microsoft.com/office/powerpoint/2010/main" val="2230388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162995"/>
            <a:ext cx="10515600" cy="953536"/>
          </a:xfrm>
        </p:spPr>
        <p:txBody>
          <a:bodyPr/>
          <a:lstStyle/>
          <a:p>
            <a:r>
              <a:rPr lang="es-BO" dirty="0"/>
              <a:t>Datos etiquetados y datos no etiquetados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F9ACCC-69A9-2F9C-CDA1-7EDE1332A429}"/>
                  </a:ext>
                </a:extLst>
              </p:cNvPr>
              <p:cNvSpPr txBox="1"/>
              <p:nvPr/>
            </p:nvSpPr>
            <p:spPr>
              <a:xfrm>
                <a:off x="940068" y="986895"/>
                <a:ext cx="10515600" cy="2508379"/>
              </a:xfrm>
              <a:prstGeom prst="rect">
                <a:avLst/>
              </a:prstGeom>
              <a:noFill/>
            </p:spPr>
            <p:txBody>
              <a:bodyPr wrap="square">
                <a:spAutoFit/>
              </a:bodyPr>
              <a:lstStyle/>
              <a:p>
                <a:pPr>
                  <a:spcAft>
                    <a:spcPts val="600"/>
                  </a:spcAft>
                </a:pPr>
                <a:r>
                  <a:rPr lang="es-ES" sz="2100" dirty="0">
                    <a:solidFill>
                      <a:srgbClr val="C55A11"/>
                    </a:solidFill>
                  </a:rPr>
                  <a:t>Datos Etiquetados:  </a:t>
                </a:r>
                <a:r>
                  <a:rPr lang="es-ES" sz="2100" dirty="0"/>
                  <a:t>son aquellos en los que se tienen las respuestas o categorías correctas de la variable dependiente (tienen la variable objetivo </a:t>
                </a:r>
                <a14:m>
                  <m:oMath xmlns:m="http://schemas.openxmlformats.org/officeDocument/2006/math">
                    <m:r>
                      <a:rPr lang="es-ES" sz="2100" i="1" dirty="0" smtClean="0">
                        <a:solidFill>
                          <a:srgbClr val="FF66FF"/>
                        </a:solidFill>
                        <a:latin typeface="Cambria Math" panose="02040503050406030204" pitchFamily="18" charset="0"/>
                      </a:rPr>
                      <m:t>𝑦</m:t>
                    </m:r>
                  </m:oMath>
                </a14:m>
                <a:r>
                  <a:rPr lang="es-ES" sz="2100" dirty="0"/>
                  <a:t>, target/output, definida). </a:t>
                </a:r>
              </a:p>
              <a:p>
                <a:pPr marL="742950" lvl="1" indent="-285750">
                  <a:spcAft>
                    <a:spcPts val="600"/>
                  </a:spcAft>
                  <a:buFont typeface="Arial" panose="020B0604020202020204" pitchFamily="34" charset="0"/>
                  <a:buChar char="•"/>
                </a:pPr>
                <a:r>
                  <a:rPr lang="es-ES" sz="2100" dirty="0"/>
                  <a:t>Cada ejemplo en el conjunto de datos tiene una etiqueta que indica a qué clase o categoría pertenece. </a:t>
                </a:r>
              </a:p>
              <a:p>
                <a:pPr marL="742950" lvl="1" indent="-285750">
                  <a:spcAft>
                    <a:spcPts val="600"/>
                  </a:spcAft>
                  <a:buFont typeface="Arial" panose="020B0604020202020204" pitchFamily="34" charset="0"/>
                  <a:buChar char="•"/>
                </a:pPr>
                <a:r>
                  <a:rPr lang="es-ES" sz="2100" dirty="0"/>
                  <a:t>Por ejemplo, en un modelo para clasificar casos de “fraude” o “no fraude”, los casos que ya han sido identificados y marcados como “fraude” o “no fraude” constituyen datos etiquetados. </a:t>
                </a:r>
              </a:p>
            </p:txBody>
          </p:sp>
        </mc:Choice>
        <mc:Fallback xmlns="">
          <p:sp>
            <p:nvSpPr>
              <p:cNvPr id="5" name="TextBox 4">
                <a:extLst>
                  <a:ext uri="{FF2B5EF4-FFF2-40B4-BE49-F238E27FC236}">
                    <a16:creationId xmlns:a16="http://schemas.microsoft.com/office/drawing/2014/main" id="{27F9ACCC-69A9-2F9C-CDA1-7EDE1332A429}"/>
                  </a:ext>
                </a:extLst>
              </p:cNvPr>
              <p:cNvSpPr txBox="1">
                <a:spLocks noRot="1" noChangeAspect="1" noMove="1" noResize="1" noEditPoints="1" noAdjustHandles="1" noChangeArrowheads="1" noChangeShapeType="1" noTextEdit="1"/>
              </p:cNvSpPr>
              <p:nvPr/>
            </p:nvSpPr>
            <p:spPr>
              <a:xfrm>
                <a:off x="940068" y="986895"/>
                <a:ext cx="10515600" cy="2508379"/>
              </a:xfrm>
              <a:prstGeom prst="rect">
                <a:avLst/>
              </a:prstGeom>
              <a:blipFill>
                <a:blip r:embed="rId2"/>
                <a:stretch>
                  <a:fillRect l="-696" t="-1460" r="-638" b="-3893"/>
                </a:stretch>
              </a:blipFill>
            </p:spPr>
            <p:txBody>
              <a:bodyPr/>
              <a:lstStyle/>
              <a:p>
                <a:r>
                  <a:rPr lang="es-BO">
                    <a:noFill/>
                  </a:rPr>
                  <a:t> </a:t>
                </a:r>
              </a:p>
            </p:txBody>
          </p:sp>
        </mc:Fallback>
      </mc:AlternateContent>
      <p:graphicFrame>
        <p:nvGraphicFramePr>
          <p:cNvPr id="6" name="Table 6">
            <a:extLst>
              <a:ext uri="{FF2B5EF4-FFF2-40B4-BE49-F238E27FC236}">
                <a16:creationId xmlns:a16="http://schemas.microsoft.com/office/drawing/2014/main" id="{5E346C87-0E40-24FF-8C80-5F62E9B3AD4E}"/>
              </a:ext>
            </a:extLst>
          </p:cNvPr>
          <p:cNvGraphicFramePr>
            <a:graphicFrameLocks noGrp="1"/>
          </p:cNvGraphicFramePr>
          <p:nvPr>
            <p:extLst>
              <p:ext uri="{D42A27DB-BD31-4B8C-83A1-F6EECF244321}">
                <p14:modId xmlns:p14="http://schemas.microsoft.com/office/powerpoint/2010/main" val="2977448023"/>
              </p:ext>
            </p:extLst>
          </p:nvPr>
        </p:nvGraphicFramePr>
        <p:xfrm>
          <a:off x="1115460" y="3742002"/>
          <a:ext cx="9961080" cy="1686648"/>
        </p:xfrm>
        <a:graphic>
          <a:graphicData uri="http://schemas.openxmlformats.org/drawingml/2006/table">
            <a:tbl>
              <a:tblPr firstRow="1" bandRow="1">
                <a:tableStyleId>{00A15C55-8517-42AA-B614-E9B94910E393}</a:tableStyleId>
              </a:tblPr>
              <a:tblGrid>
                <a:gridCol w="1245135">
                  <a:extLst>
                    <a:ext uri="{9D8B030D-6E8A-4147-A177-3AD203B41FA5}">
                      <a16:colId xmlns:a16="http://schemas.microsoft.com/office/drawing/2014/main" val="666614086"/>
                    </a:ext>
                  </a:extLst>
                </a:gridCol>
                <a:gridCol w="1245135">
                  <a:extLst>
                    <a:ext uri="{9D8B030D-6E8A-4147-A177-3AD203B41FA5}">
                      <a16:colId xmlns:a16="http://schemas.microsoft.com/office/drawing/2014/main" val="1386479430"/>
                    </a:ext>
                  </a:extLst>
                </a:gridCol>
                <a:gridCol w="1245135">
                  <a:extLst>
                    <a:ext uri="{9D8B030D-6E8A-4147-A177-3AD203B41FA5}">
                      <a16:colId xmlns:a16="http://schemas.microsoft.com/office/drawing/2014/main" val="1500367179"/>
                    </a:ext>
                  </a:extLst>
                </a:gridCol>
                <a:gridCol w="1245135">
                  <a:extLst>
                    <a:ext uri="{9D8B030D-6E8A-4147-A177-3AD203B41FA5}">
                      <a16:colId xmlns:a16="http://schemas.microsoft.com/office/drawing/2014/main" val="2442422086"/>
                    </a:ext>
                  </a:extLst>
                </a:gridCol>
                <a:gridCol w="1245135">
                  <a:extLst>
                    <a:ext uri="{9D8B030D-6E8A-4147-A177-3AD203B41FA5}">
                      <a16:colId xmlns:a16="http://schemas.microsoft.com/office/drawing/2014/main" val="2363933767"/>
                    </a:ext>
                  </a:extLst>
                </a:gridCol>
                <a:gridCol w="1245135">
                  <a:extLst>
                    <a:ext uri="{9D8B030D-6E8A-4147-A177-3AD203B41FA5}">
                      <a16:colId xmlns:a16="http://schemas.microsoft.com/office/drawing/2014/main" val="2767515922"/>
                    </a:ext>
                  </a:extLst>
                </a:gridCol>
                <a:gridCol w="1245135">
                  <a:extLst>
                    <a:ext uri="{9D8B030D-6E8A-4147-A177-3AD203B41FA5}">
                      <a16:colId xmlns:a16="http://schemas.microsoft.com/office/drawing/2014/main" val="994092115"/>
                    </a:ext>
                  </a:extLst>
                </a:gridCol>
                <a:gridCol w="1245135">
                  <a:extLst>
                    <a:ext uri="{9D8B030D-6E8A-4147-A177-3AD203B41FA5}">
                      <a16:colId xmlns:a16="http://schemas.microsoft.com/office/drawing/2014/main" val="140045928"/>
                    </a:ext>
                  </a:extLst>
                </a:gridCol>
              </a:tblGrid>
              <a:tr h="541359">
                <a:tc>
                  <a:txBody>
                    <a:bodyPr/>
                    <a:lstStyle/>
                    <a:p>
                      <a:pPr algn="ctr" fontAlgn="b"/>
                      <a:r>
                        <a:rPr lang="es-BO" sz="1400" b="1" i="0" u="none" strike="noStrike" noProof="0" dirty="0">
                          <a:solidFill>
                            <a:srgbClr val="000000"/>
                          </a:solidFill>
                          <a:effectLst/>
                          <a:latin typeface="Calibri" panose="020F0502020204030204" pitchFamily="34" charset="0"/>
                        </a:rPr>
                        <a:t>fraude</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Distancia hogar</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Distancia transacción</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Precio compra</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Mismo vendedor</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chip</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pin</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online</a:t>
                      </a:r>
                    </a:p>
                  </a:txBody>
                  <a:tcPr marL="7620" marR="7620" marT="7620" marB="0" anchor="ctr"/>
                </a:tc>
                <a:extLst>
                  <a:ext uri="{0D108BD9-81ED-4DB2-BD59-A6C34878D82A}">
                    <a16:rowId xmlns:a16="http://schemas.microsoft.com/office/drawing/2014/main" val="2394286469"/>
                  </a:ext>
                </a:extLst>
              </a:tr>
              <a:tr h="381763">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3.368130921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0.000407322</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5.563765736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313739165"/>
                  </a:ext>
                </a:extLst>
              </a:tr>
              <a:tr h="381763">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16.48002988</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0.00046712</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0.446506611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1737781057"/>
                  </a:ext>
                </a:extLst>
              </a:tr>
              <a:tr h="381763">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18.12902167</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0.000487633</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5.863290136</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3284053875"/>
                  </a:ext>
                </a:extLst>
              </a:tr>
            </a:tbl>
          </a:graphicData>
        </a:graphic>
      </p:graphicFrame>
      <p:sp>
        <p:nvSpPr>
          <p:cNvPr id="7" name="Rectangle 6">
            <a:extLst>
              <a:ext uri="{FF2B5EF4-FFF2-40B4-BE49-F238E27FC236}">
                <a16:creationId xmlns:a16="http://schemas.microsoft.com/office/drawing/2014/main" id="{E71133D1-F32F-D08B-DAE9-F68B8D126B0B}"/>
              </a:ext>
            </a:extLst>
          </p:cNvPr>
          <p:cNvSpPr/>
          <p:nvPr/>
        </p:nvSpPr>
        <p:spPr>
          <a:xfrm>
            <a:off x="838200" y="3562345"/>
            <a:ext cx="1616242" cy="318500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Variable dependiente, </a:t>
            </a:r>
            <a:r>
              <a:rPr lang="es-BO" b="1" dirty="0" err="1">
                <a:solidFill>
                  <a:srgbClr val="00B050"/>
                </a:solidFill>
              </a:rPr>
              <a:t>ouput</a:t>
            </a:r>
            <a:r>
              <a:rPr lang="es-BO" b="1" dirty="0">
                <a:solidFill>
                  <a:srgbClr val="00B050"/>
                </a:solidFill>
              </a:rPr>
              <a:t>/target, (etiquetados)</a:t>
            </a:r>
          </a:p>
        </p:txBody>
      </p:sp>
      <p:sp>
        <p:nvSpPr>
          <p:cNvPr id="9" name="TextBox 8">
            <a:extLst>
              <a:ext uri="{FF2B5EF4-FFF2-40B4-BE49-F238E27FC236}">
                <a16:creationId xmlns:a16="http://schemas.microsoft.com/office/drawing/2014/main" id="{60A67319-F1D9-4542-61FF-A8B0F792558C}"/>
              </a:ext>
            </a:extLst>
          </p:cNvPr>
          <p:cNvSpPr txBox="1"/>
          <p:nvPr/>
        </p:nvSpPr>
        <p:spPr>
          <a:xfrm>
            <a:off x="2615664" y="5494676"/>
            <a:ext cx="6097604" cy="1200329"/>
          </a:xfrm>
          <a:prstGeom prst="rect">
            <a:avLst/>
          </a:prstGeom>
          <a:noFill/>
        </p:spPr>
        <p:txBody>
          <a:bodyPr wrap="square">
            <a:spAutoFit/>
          </a:bodyPr>
          <a:lstStyle/>
          <a:p>
            <a:r>
              <a:rPr lang="es-BO" sz="2400" b="1" dirty="0">
                <a:solidFill>
                  <a:srgbClr val="00B050"/>
                </a:solidFill>
              </a:rPr>
              <a:t>Etiquetas:</a:t>
            </a:r>
          </a:p>
          <a:p>
            <a:r>
              <a:rPr lang="es-BO" sz="2400" dirty="0">
                <a:solidFill>
                  <a:srgbClr val="00B050"/>
                </a:solidFill>
              </a:rPr>
              <a:t>1: Caso de fraude</a:t>
            </a:r>
          </a:p>
          <a:p>
            <a:r>
              <a:rPr lang="es-BO" sz="2400" dirty="0">
                <a:solidFill>
                  <a:srgbClr val="00B050"/>
                </a:solidFill>
              </a:rPr>
              <a:t>0: Caso de no fraude</a:t>
            </a:r>
            <a:endParaRPr lang="es-BO" sz="2400" dirty="0"/>
          </a:p>
        </p:txBody>
      </p:sp>
    </p:spTree>
    <p:extLst>
      <p:ext uri="{BB962C8B-B14F-4D97-AF65-F5344CB8AC3E}">
        <p14:creationId xmlns:p14="http://schemas.microsoft.com/office/powerpoint/2010/main" val="275407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162995"/>
            <a:ext cx="10515600" cy="953536"/>
          </a:xfrm>
        </p:spPr>
        <p:txBody>
          <a:bodyPr/>
          <a:lstStyle/>
          <a:p>
            <a:r>
              <a:rPr lang="es-BO" dirty="0"/>
              <a:t>Datos etiquetados y datos no etiquetados</a:t>
            </a:r>
          </a:p>
        </p:txBody>
      </p:sp>
      <p:pic>
        <p:nvPicPr>
          <p:cNvPr id="4" name="Picture 3">
            <a:extLst>
              <a:ext uri="{FF2B5EF4-FFF2-40B4-BE49-F238E27FC236}">
                <a16:creationId xmlns:a16="http://schemas.microsoft.com/office/drawing/2014/main" id="{675B8F70-C970-8ABB-B3AA-1880FDD92777}"/>
              </a:ext>
            </a:extLst>
          </p:cNvPr>
          <p:cNvPicPr>
            <a:picLocks noChangeAspect="1"/>
          </p:cNvPicPr>
          <p:nvPr/>
        </p:nvPicPr>
        <p:blipFill>
          <a:blip r:embed="rId2"/>
          <a:stretch>
            <a:fillRect/>
          </a:stretch>
        </p:blipFill>
        <p:spPr>
          <a:xfrm>
            <a:off x="3682144" y="1029904"/>
            <a:ext cx="7407282" cy="5052498"/>
          </a:xfrm>
          <a:prstGeom prst="rect">
            <a:avLst/>
          </a:prstGeom>
        </p:spPr>
      </p:pic>
      <p:sp>
        <p:nvSpPr>
          <p:cNvPr id="8" name="Rectangle 7">
            <a:extLst>
              <a:ext uri="{FF2B5EF4-FFF2-40B4-BE49-F238E27FC236}">
                <a16:creationId xmlns:a16="http://schemas.microsoft.com/office/drawing/2014/main" id="{5B82FDAD-718C-5137-B068-2A4F562F6195}"/>
              </a:ext>
            </a:extLst>
          </p:cNvPr>
          <p:cNvSpPr/>
          <p:nvPr/>
        </p:nvSpPr>
        <p:spPr>
          <a:xfrm>
            <a:off x="2050983" y="2844900"/>
            <a:ext cx="2376638" cy="358040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BO" b="1" dirty="0">
              <a:solidFill>
                <a:srgbClr val="00B050"/>
              </a:solidFill>
            </a:endParaRPr>
          </a:p>
          <a:p>
            <a:endParaRPr lang="es-BO" b="1" dirty="0">
              <a:solidFill>
                <a:srgbClr val="00B050"/>
              </a:solidFill>
            </a:endParaRPr>
          </a:p>
          <a:p>
            <a:endParaRPr lang="es-BO" b="1" dirty="0">
              <a:solidFill>
                <a:srgbClr val="00B050"/>
              </a:solidFill>
            </a:endParaRPr>
          </a:p>
          <a:p>
            <a:endParaRPr lang="es-BO" b="1" dirty="0">
              <a:solidFill>
                <a:srgbClr val="00B050"/>
              </a:solidFill>
            </a:endParaRPr>
          </a:p>
          <a:p>
            <a:endParaRPr lang="es-BO" b="1" dirty="0">
              <a:solidFill>
                <a:srgbClr val="00B050"/>
              </a:solidFill>
            </a:endParaRPr>
          </a:p>
          <a:p>
            <a:endParaRPr lang="es-BO" b="1" dirty="0">
              <a:solidFill>
                <a:srgbClr val="00B050"/>
              </a:solidFill>
            </a:endParaRPr>
          </a:p>
          <a:p>
            <a:r>
              <a:rPr lang="es-BO" b="1" dirty="0">
                <a:solidFill>
                  <a:srgbClr val="00B050"/>
                </a:solidFill>
              </a:rPr>
              <a:t>Variable </a:t>
            </a:r>
          </a:p>
          <a:p>
            <a:r>
              <a:rPr lang="es-BO" b="1" dirty="0">
                <a:solidFill>
                  <a:srgbClr val="00B050"/>
                </a:solidFill>
              </a:rPr>
              <a:t>dependiente, </a:t>
            </a:r>
            <a:r>
              <a:rPr lang="es-BO" b="1" dirty="0" err="1">
                <a:solidFill>
                  <a:srgbClr val="00B050"/>
                </a:solidFill>
              </a:rPr>
              <a:t>ouput</a:t>
            </a:r>
            <a:r>
              <a:rPr lang="es-BO" b="1" dirty="0">
                <a:solidFill>
                  <a:srgbClr val="00B050"/>
                </a:solidFill>
              </a:rPr>
              <a:t>/target, (etiquetados)</a:t>
            </a:r>
          </a:p>
        </p:txBody>
      </p:sp>
      <p:sp>
        <p:nvSpPr>
          <p:cNvPr id="10" name="TextBox 9">
            <a:extLst>
              <a:ext uri="{FF2B5EF4-FFF2-40B4-BE49-F238E27FC236}">
                <a16:creationId xmlns:a16="http://schemas.microsoft.com/office/drawing/2014/main" id="{6CF8536D-7CC1-DE36-7AEC-ABEBABEEF976}"/>
              </a:ext>
            </a:extLst>
          </p:cNvPr>
          <p:cNvSpPr txBox="1"/>
          <p:nvPr/>
        </p:nvSpPr>
        <p:spPr>
          <a:xfrm>
            <a:off x="838200" y="1644571"/>
            <a:ext cx="2742398" cy="1200329"/>
          </a:xfrm>
          <a:prstGeom prst="rect">
            <a:avLst/>
          </a:prstGeom>
          <a:noFill/>
        </p:spPr>
        <p:txBody>
          <a:bodyPr wrap="square">
            <a:spAutoFit/>
          </a:bodyPr>
          <a:lstStyle/>
          <a:p>
            <a:r>
              <a:rPr lang="es-BO" sz="2400" b="1" dirty="0">
                <a:solidFill>
                  <a:srgbClr val="00B050"/>
                </a:solidFill>
              </a:rPr>
              <a:t>Etiquetas:</a:t>
            </a:r>
          </a:p>
          <a:p>
            <a:r>
              <a:rPr lang="es-BO" sz="2400" dirty="0">
                <a:solidFill>
                  <a:srgbClr val="00B050"/>
                </a:solidFill>
              </a:rPr>
              <a:t>1: Caso de fraude</a:t>
            </a:r>
          </a:p>
          <a:p>
            <a:r>
              <a:rPr lang="es-BO" sz="2400" dirty="0">
                <a:solidFill>
                  <a:srgbClr val="00B050"/>
                </a:solidFill>
              </a:rPr>
              <a:t>0: Caso de no fraude</a:t>
            </a:r>
            <a:endParaRPr lang="es-BO" sz="2400" dirty="0"/>
          </a:p>
        </p:txBody>
      </p:sp>
    </p:spTree>
    <p:extLst>
      <p:ext uri="{BB962C8B-B14F-4D97-AF65-F5344CB8AC3E}">
        <p14:creationId xmlns:p14="http://schemas.microsoft.com/office/powerpoint/2010/main" val="117624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162995"/>
            <a:ext cx="10515600" cy="953536"/>
          </a:xfrm>
        </p:spPr>
        <p:txBody>
          <a:bodyPr/>
          <a:lstStyle/>
          <a:p>
            <a:r>
              <a:rPr lang="es-BO" dirty="0"/>
              <a:t>Datos etiquetados y datos no etiquetados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F9ACCC-69A9-2F9C-CDA1-7EDE1332A429}"/>
                  </a:ext>
                </a:extLst>
              </p:cNvPr>
              <p:cNvSpPr txBox="1"/>
              <p:nvPr/>
            </p:nvSpPr>
            <p:spPr>
              <a:xfrm>
                <a:off x="940068" y="986895"/>
                <a:ext cx="10515600" cy="1461939"/>
              </a:xfrm>
              <a:prstGeom prst="rect">
                <a:avLst/>
              </a:prstGeom>
              <a:noFill/>
            </p:spPr>
            <p:txBody>
              <a:bodyPr wrap="square">
                <a:spAutoFit/>
              </a:bodyPr>
              <a:lstStyle/>
              <a:p>
                <a:pPr>
                  <a:spcAft>
                    <a:spcPts val="600"/>
                  </a:spcAft>
                </a:pPr>
                <a:r>
                  <a:rPr lang="es-ES" sz="2100" dirty="0">
                    <a:solidFill>
                      <a:srgbClr val="C55A11"/>
                    </a:solidFill>
                  </a:rPr>
                  <a:t>Datos no Etiquetados:</a:t>
                </a:r>
                <a:r>
                  <a:rPr lang="es-ES" sz="2100" dirty="0"/>
                  <a:t> aquellos en los que no existen categorías o respuestas correctas disponibles. </a:t>
                </a:r>
              </a:p>
              <a:p>
                <a:pPr marL="800100" lvl="1" indent="-342900">
                  <a:spcAft>
                    <a:spcPts val="600"/>
                  </a:spcAft>
                  <a:buFont typeface="Arial" panose="020B0604020202020204" pitchFamily="34" charset="0"/>
                  <a:buChar char="•"/>
                </a:pPr>
                <a:r>
                  <a:rPr lang="es-ES" sz="2100" dirty="0"/>
                  <a:t>Estos datos solo contienen las características de entrada (variables </a:t>
                </a:r>
                <a14:m>
                  <m:oMath xmlns:m="http://schemas.openxmlformats.org/officeDocument/2006/math">
                    <m:sSub>
                      <m:sSubPr>
                        <m:ctrlPr>
                          <a:rPr lang="en-US" sz="2100" i="1" dirty="0" smtClean="0">
                            <a:solidFill>
                              <a:srgbClr val="FF00FF"/>
                            </a:solidFill>
                            <a:latin typeface="Cambria Math" panose="02040503050406030204" pitchFamily="18" charset="0"/>
                          </a:rPr>
                        </m:ctrlPr>
                      </m:sSubPr>
                      <m:e>
                        <m:r>
                          <a:rPr lang="en-US" sz="2100" i="1" dirty="0">
                            <a:solidFill>
                              <a:srgbClr val="FF00FF"/>
                            </a:solidFill>
                            <a:latin typeface="Cambria Math" panose="02040503050406030204" pitchFamily="18" charset="0"/>
                            <a:ea typeface="Cambria Math" panose="02040503050406030204" pitchFamily="18" charset="0"/>
                          </a:rPr>
                          <m:t>𝑥</m:t>
                        </m:r>
                      </m:e>
                      <m:sub>
                        <m:r>
                          <a:rPr lang="en-US" sz="2100" i="1" dirty="0">
                            <a:solidFill>
                              <a:srgbClr val="FF00FF"/>
                            </a:solidFill>
                            <a:latin typeface="Cambria Math" panose="02040503050406030204" pitchFamily="18" charset="0"/>
                            <a:ea typeface="Cambria Math" panose="02040503050406030204" pitchFamily="18" charset="0"/>
                          </a:rPr>
                          <m:t>1</m:t>
                        </m:r>
                      </m:sub>
                    </m:sSub>
                    <m:r>
                      <m:rPr>
                        <m:nor/>
                      </m:rPr>
                      <a:rPr lang="en-US" sz="2100" dirty="0">
                        <a:solidFill>
                          <a:srgbClr val="FF00FF"/>
                        </a:solidFill>
                        <a:latin typeface="Cambria Math" panose="02040503050406030204" pitchFamily="18" charset="0"/>
                        <a:ea typeface="Cambria Math" panose="02040503050406030204" pitchFamily="18" charset="0"/>
                      </a:rPr>
                      <m:t>, </m:t>
                    </m:r>
                    <m:sSub>
                      <m:sSubPr>
                        <m:ctrlPr>
                          <a:rPr lang="en-US" sz="2100" i="1" dirty="0">
                            <a:solidFill>
                              <a:srgbClr val="FF00FF"/>
                            </a:solidFill>
                            <a:latin typeface="Cambria Math" panose="02040503050406030204" pitchFamily="18" charset="0"/>
                          </a:rPr>
                        </m:ctrlPr>
                      </m:sSubPr>
                      <m:e>
                        <m:r>
                          <a:rPr lang="en-US" sz="2100" i="1" dirty="0">
                            <a:solidFill>
                              <a:srgbClr val="FF00FF"/>
                            </a:solidFill>
                            <a:latin typeface="Cambria Math" panose="02040503050406030204" pitchFamily="18" charset="0"/>
                            <a:ea typeface="Cambria Math" panose="02040503050406030204" pitchFamily="18" charset="0"/>
                          </a:rPr>
                          <m:t>𝑥</m:t>
                        </m:r>
                      </m:e>
                      <m:sub>
                        <m:r>
                          <a:rPr lang="en-US" sz="2100" i="1" dirty="0">
                            <a:solidFill>
                              <a:srgbClr val="FF00FF"/>
                            </a:solidFill>
                            <a:latin typeface="Cambria Math" panose="02040503050406030204" pitchFamily="18" charset="0"/>
                            <a:ea typeface="Cambria Math" panose="02040503050406030204" pitchFamily="18" charset="0"/>
                          </a:rPr>
                          <m:t>2</m:t>
                        </m:r>
                      </m:sub>
                    </m:sSub>
                    <m:r>
                      <m:rPr>
                        <m:nor/>
                      </m:rPr>
                      <a:rPr lang="en-US" sz="2100" dirty="0">
                        <a:solidFill>
                          <a:srgbClr val="FF00FF"/>
                        </a:solidFill>
                        <a:latin typeface="Cambria Math" panose="02040503050406030204" pitchFamily="18" charset="0"/>
                        <a:ea typeface="Cambria Math" panose="02040503050406030204" pitchFamily="18" charset="0"/>
                      </a:rPr>
                      <m:t>,…,</m:t>
                    </m:r>
                    <m:r>
                      <m:rPr>
                        <m:nor/>
                      </m:rPr>
                      <a:rPr lang="en-US" sz="2100" dirty="0">
                        <a:solidFill>
                          <a:srgbClr val="FF00FF"/>
                        </a:solidFill>
                      </a:rPr>
                      <m:t> </m:t>
                    </m:r>
                    <m:sSub>
                      <m:sSubPr>
                        <m:ctrlPr>
                          <a:rPr lang="en-US" sz="2100" i="1" dirty="0">
                            <a:solidFill>
                              <a:srgbClr val="FF00FF"/>
                            </a:solidFill>
                            <a:latin typeface="Cambria Math" panose="02040503050406030204" pitchFamily="18" charset="0"/>
                          </a:rPr>
                        </m:ctrlPr>
                      </m:sSubPr>
                      <m:e>
                        <m:r>
                          <a:rPr lang="en-US" sz="2100" i="1" dirty="0">
                            <a:solidFill>
                              <a:srgbClr val="FF00FF"/>
                            </a:solidFill>
                            <a:latin typeface="Cambria Math" panose="02040503050406030204" pitchFamily="18" charset="0"/>
                            <a:ea typeface="Cambria Math" panose="02040503050406030204" pitchFamily="18" charset="0"/>
                          </a:rPr>
                          <m:t>𝑥</m:t>
                        </m:r>
                      </m:e>
                      <m:sub>
                        <m:r>
                          <a:rPr lang="en-US" sz="2100" i="1" dirty="0">
                            <a:solidFill>
                              <a:srgbClr val="FF00FF"/>
                            </a:solidFill>
                            <a:latin typeface="Cambria Math" panose="02040503050406030204" pitchFamily="18" charset="0"/>
                            <a:ea typeface="Cambria Math" panose="02040503050406030204" pitchFamily="18" charset="0"/>
                          </a:rPr>
                          <m:t>𝑘</m:t>
                        </m:r>
                      </m:sub>
                    </m:sSub>
                  </m:oMath>
                </a14:m>
                <a:r>
                  <a:rPr lang="es-ES" sz="2100" dirty="0"/>
                  <a:t>), pero no se sabe a qué categoría pertenecen.  </a:t>
                </a:r>
              </a:p>
            </p:txBody>
          </p:sp>
        </mc:Choice>
        <mc:Fallback xmlns="">
          <p:sp>
            <p:nvSpPr>
              <p:cNvPr id="5" name="TextBox 4">
                <a:extLst>
                  <a:ext uri="{FF2B5EF4-FFF2-40B4-BE49-F238E27FC236}">
                    <a16:creationId xmlns:a16="http://schemas.microsoft.com/office/drawing/2014/main" id="{27F9ACCC-69A9-2F9C-CDA1-7EDE1332A429}"/>
                  </a:ext>
                </a:extLst>
              </p:cNvPr>
              <p:cNvSpPr txBox="1">
                <a:spLocks noRot="1" noChangeAspect="1" noMove="1" noResize="1" noEditPoints="1" noAdjustHandles="1" noChangeArrowheads="1" noChangeShapeType="1" noTextEdit="1"/>
              </p:cNvSpPr>
              <p:nvPr/>
            </p:nvSpPr>
            <p:spPr>
              <a:xfrm>
                <a:off x="940068" y="986895"/>
                <a:ext cx="10515600" cy="1461939"/>
              </a:xfrm>
              <a:prstGeom prst="rect">
                <a:avLst/>
              </a:prstGeom>
              <a:blipFill>
                <a:blip r:embed="rId2"/>
                <a:stretch>
                  <a:fillRect l="-696" t="-2500" b="-7083"/>
                </a:stretch>
              </a:blipFill>
            </p:spPr>
            <p:txBody>
              <a:bodyPr/>
              <a:lstStyle/>
              <a:p>
                <a:r>
                  <a:rPr lang="es-BO">
                    <a:noFill/>
                  </a:rPr>
                  <a:t> </a:t>
                </a:r>
              </a:p>
            </p:txBody>
          </p:sp>
        </mc:Fallback>
      </mc:AlternateContent>
      <p:graphicFrame>
        <p:nvGraphicFramePr>
          <p:cNvPr id="3" name="Table 6">
            <a:extLst>
              <a:ext uri="{FF2B5EF4-FFF2-40B4-BE49-F238E27FC236}">
                <a16:creationId xmlns:a16="http://schemas.microsoft.com/office/drawing/2014/main" id="{E50748CA-60B1-4EEE-9947-278DC46368D2}"/>
              </a:ext>
            </a:extLst>
          </p:cNvPr>
          <p:cNvGraphicFramePr>
            <a:graphicFrameLocks noGrp="1"/>
          </p:cNvGraphicFramePr>
          <p:nvPr>
            <p:extLst>
              <p:ext uri="{D42A27DB-BD31-4B8C-83A1-F6EECF244321}">
                <p14:modId xmlns:p14="http://schemas.microsoft.com/office/powerpoint/2010/main" val="3630424658"/>
              </p:ext>
            </p:extLst>
          </p:nvPr>
        </p:nvGraphicFramePr>
        <p:xfrm>
          <a:off x="1019208" y="3010482"/>
          <a:ext cx="9961080" cy="1686648"/>
        </p:xfrm>
        <a:graphic>
          <a:graphicData uri="http://schemas.openxmlformats.org/drawingml/2006/table">
            <a:tbl>
              <a:tblPr firstRow="1" bandRow="1">
                <a:tableStyleId>{00A15C55-8517-42AA-B614-E9B94910E393}</a:tableStyleId>
              </a:tblPr>
              <a:tblGrid>
                <a:gridCol w="1245135">
                  <a:extLst>
                    <a:ext uri="{9D8B030D-6E8A-4147-A177-3AD203B41FA5}">
                      <a16:colId xmlns:a16="http://schemas.microsoft.com/office/drawing/2014/main" val="666614086"/>
                    </a:ext>
                  </a:extLst>
                </a:gridCol>
                <a:gridCol w="1245135">
                  <a:extLst>
                    <a:ext uri="{9D8B030D-6E8A-4147-A177-3AD203B41FA5}">
                      <a16:colId xmlns:a16="http://schemas.microsoft.com/office/drawing/2014/main" val="1386479430"/>
                    </a:ext>
                  </a:extLst>
                </a:gridCol>
                <a:gridCol w="1245135">
                  <a:extLst>
                    <a:ext uri="{9D8B030D-6E8A-4147-A177-3AD203B41FA5}">
                      <a16:colId xmlns:a16="http://schemas.microsoft.com/office/drawing/2014/main" val="1500367179"/>
                    </a:ext>
                  </a:extLst>
                </a:gridCol>
                <a:gridCol w="1245135">
                  <a:extLst>
                    <a:ext uri="{9D8B030D-6E8A-4147-A177-3AD203B41FA5}">
                      <a16:colId xmlns:a16="http://schemas.microsoft.com/office/drawing/2014/main" val="2442422086"/>
                    </a:ext>
                  </a:extLst>
                </a:gridCol>
                <a:gridCol w="1245135">
                  <a:extLst>
                    <a:ext uri="{9D8B030D-6E8A-4147-A177-3AD203B41FA5}">
                      <a16:colId xmlns:a16="http://schemas.microsoft.com/office/drawing/2014/main" val="2363933767"/>
                    </a:ext>
                  </a:extLst>
                </a:gridCol>
                <a:gridCol w="1245135">
                  <a:extLst>
                    <a:ext uri="{9D8B030D-6E8A-4147-A177-3AD203B41FA5}">
                      <a16:colId xmlns:a16="http://schemas.microsoft.com/office/drawing/2014/main" val="2767515922"/>
                    </a:ext>
                  </a:extLst>
                </a:gridCol>
                <a:gridCol w="1245135">
                  <a:extLst>
                    <a:ext uri="{9D8B030D-6E8A-4147-A177-3AD203B41FA5}">
                      <a16:colId xmlns:a16="http://schemas.microsoft.com/office/drawing/2014/main" val="994092115"/>
                    </a:ext>
                  </a:extLst>
                </a:gridCol>
                <a:gridCol w="1245135">
                  <a:extLst>
                    <a:ext uri="{9D8B030D-6E8A-4147-A177-3AD203B41FA5}">
                      <a16:colId xmlns:a16="http://schemas.microsoft.com/office/drawing/2014/main" val="140045928"/>
                    </a:ext>
                  </a:extLst>
                </a:gridCol>
              </a:tblGrid>
              <a:tr h="541359">
                <a:tc>
                  <a:txBody>
                    <a:bodyPr/>
                    <a:lstStyle/>
                    <a:p>
                      <a:pPr algn="ctr" fontAlgn="b"/>
                      <a:r>
                        <a:rPr lang="es-BO" sz="1400" b="1" i="0" u="none" strike="noStrike" noProof="0">
                          <a:solidFill>
                            <a:srgbClr val="000000"/>
                          </a:solidFill>
                          <a:effectLst/>
                          <a:latin typeface="Calibri" panose="020F0502020204030204" pitchFamily="34" charset="0"/>
                        </a:rPr>
                        <a:t>fraude</a:t>
                      </a:r>
                      <a:endParaRPr lang="es-BO" sz="1400" b="1" i="0" u="none" strike="noStrike" noProof="0" dirty="0">
                        <a:solidFill>
                          <a:srgbClr val="000000"/>
                        </a:solidFill>
                        <a:effectLst/>
                        <a:latin typeface="Calibri" panose="020F0502020204030204" pitchFamily="34" charset="0"/>
                      </a:endParaRP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Distancia hogar</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Distancia transacción</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Precio compra</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Mismo vendedor</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chip</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pin</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online</a:t>
                      </a:r>
                    </a:p>
                  </a:txBody>
                  <a:tcPr marL="7620" marR="7620" marT="7620" marB="0" anchor="ctr"/>
                </a:tc>
                <a:extLst>
                  <a:ext uri="{0D108BD9-81ED-4DB2-BD59-A6C34878D82A}">
                    <a16:rowId xmlns:a16="http://schemas.microsoft.com/office/drawing/2014/main" val="2394286469"/>
                  </a:ext>
                </a:extLst>
              </a:tr>
              <a:tr h="381763">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3.368130921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0.000407322</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5.563765736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313739165"/>
                  </a:ext>
                </a:extLst>
              </a:tr>
              <a:tr h="381763">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16.48002988</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0.00046712</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0.446506611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1737781057"/>
                  </a:ext>
                </a:extLst>
              </a:tr>
              <a:tr h="381763">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18.12902167</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0.000487633</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5.863290136</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3284053875"/>
                  </a:ext>
                </a:extLst>
              </a:tr>
            </a:tbl>
          </a:graphicData>
        </a:graphic>
      </p:graphicFrame>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8F733D1-931C-58EA-0021-7F0B7081BC98}"/>
                  </a:ext>
                </a:extLst>
              </p:cNvPr>
              <p:cNvSpPr/>
              <p:nvPr/>
            </p:nvSpPr>
            <p:spPr>
              <a:xfrm>
                <a:off x="2124776" y="2897204"/>
                <a:ext cx="9048016" cy="2319689"/>
              </a:xfrm>
              <a:prstGeom prst="rect">
                <a:avLst/>
              </a:prstGeom>
              <a:noFill/>
              <a:ln w="28575">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14:m>
                  <m:oMath xmlns:m="http://schemas.openxmlformats.org/officeDocument/2006/math">
                    <m:sSub>
                      <m:sSubPr>
                        <m:ctrlPr>
                          <a:rPr lang="en-US" sz="1800" i="1" dirty="0" smtClean="0">
                            <a:solidFill>
                              <a:srgbClr val="FF00FF"/>
                            </a:solidFill>
                            <a:latin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𝑥</m:t>
                        </m:r>
                      </m:e>
                      <m:sub>
                        <m:r>
                          <a:rPr lang="en-US" sz="1800" i="1" dirty="0">
                            <a:solidFill>
                              <a:srgbClr val="FF00FF"/>
                            </a:solidFill>
                            <a:latin typeface="Cambria Math" panose="02040503050406030204" pitchFamily="18" charset="0"/>
                            <a:ea typeface="Cambria Math" panose="02040503050406030204" pitchFamily="18" charset="0"/>
                          </a:rPr>
                          <m:t>1</m:t>
                        </m:r>
                      </m:sub>
                    </m:sSub>
                    <m:r>
                      <m:rPr>
                        <m:nor/>
                      </m:rPr>
                      <a:rPr lang="en-US" sz="1800" dirty="0">
                        <a:solidFill>
                          <a:srgbClr val="FF00FF"/>
                        </a:solidFill>
                        <a:latin typeface="Cambria Math" panose="02040503050406030204" pitchFamily="18" charset="0"/>
                        <a:ea typeface="Cambria Math" panose="02040503050406030204" pitchFamily="18" charset="0"/>
                      </a:rPr>
                      <m:t>, </m:t>
                    </m:r>
                    <m:sSub>
                      <m:sSubPr>
                        <m:ctrlPr>
                          <a:rPr lang="en-US" sz="1800" i="1" dirty="0">
                            <a:solidFill>
                              <a:srgbClr val="FF00FF"/>
                            </a:solidFill>
                            <a:latin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𝑥</m:t>
                        </m:r>
                      </m:e>
                      <m:sub>
                        <m:r>
                          <a:rPr lang="en-US" sz="1800" i="1" dirty="0">
                            <a:solidFill>
                              <a:srgbClr val="FF00FF"/>
                            </a:solidFill>
                            <a:latin typeface="Cambria Math" panose="02040503050406030204" pitchFamily="18" charset="0"/>
                            <a:ea typeface="Cambria Math" panose="02040503050406030204" pitchFamily="18" charset="0"/>
                          </a:rPr>
                          <m:t>2</m:t>
                        </m:r>
                      </m:sub>
                    </m:sSub>
                    <m:r>
                      <m:rPr>
                        <m:nor/>
                      </m:rPr>
                      <a:rPr lang="en-US" sz="1800" dirty="0">
                        <a:solidFill>
                          <a:srgbClr val="FF00FF"/>
                        </a:solidFill>
                        <a:latin typeface="Cambria Math" panose="02040503050406030204" pitchFamily="18" charset="0"/>
                        <a:ea typeface="Cambria Math" panose="02040503050406030204" pitchFamily="18" charset="0"/>
                      </a:rPr>
                      <m:t>,…,</m:t>
                    </m:r>
                    <m:r>
                      <m:rPr>
                        <m:nor/>
                      </m:rPr>
                      <a:rPr lang="en-US" sz="1800" dirty="0">
                        <a:solidFill>
                          <a:srgbClr val="FF00FF"/>
                        </a:solidFill>
                      </a:rPr>
                      <m:t> </m:t>
                    </m:r>
                    <m:sSub>
                      <m:sSubPr>
                        <m:ctrlPr>
                          <a:rPr lang="en-US" sz="1800" i="1" dirty="0">
                            <a:solidFill>
                              <a:srgbClr val="FF00FF"/>
                            </a:solidFill>
                            <a:latin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𝑥</m:t>
                        </m:r>
                      </m:e>
                      <m:sub>
                        <m:r>
                          <a:rPr lang="en-US" sz="1800" i="1" dirty="0">
                            <a:solidFill>
                              <a:srgbClr val="FF00FF"/>
                            </a:solidFill>
                            <a:latin typeface="Cambria Math" panose="02040503050406030204" pitchFamily="18" charset="0"/>
                            <a:ea typeface="Cambria Math" panose="02040503050406030204" pitchFamily="18" charset="0"/>
                          </a:rPr>
                          <m:t>𝑘</m:t>
                        </m:r>
                      </m:sub>
                    </m:sSub>
                  </m:oMath>
                </a14:m>
                <a:r>
                  <a:rPr lang="es-ES" sz="1800" dirty="0"/>
                  <a:t>)</a:t>
                </a:r>
                <a:r>
                  <a:rPr lang="es-BO" dirty="0">
                    <a:solidFill>
                      <a:srgbClr val="7030A0"/>
                    </a:solidFill>
                  </a:rPr>
                  <a:t>variables potencialmente explicativas (inputs/</a:t>
                </a:r>
                <a:r>
                  <a:rPr lang="es-BO" dirty="0" err="1">
                    <a:solidFill>
                      <a:srgbClr val="7030A0"/>
                    </a:solidFill>
                  </a:rPr>
                  <a:t>features</a:t>
                </a:r>
                <a:r>
                  <a:rPr lang="es-BO" dirty="0">
                    <a:solidFill>
                      <a:srgbClr val="7030A0"/>
                    </a:solidFill>
                  </a:rPr>
                  <a:t>)</a:t>
                </a:r>
              </a:p>
            </p:txBody>
          </p:sp>
        </mc:Choice>
        <mc:Fallback xmlns="">
          <p:sp>
            <p:nvSpPr>
              <p:cNvPr id="4" name="Rectangle 3">
                <a:extLst>
                  <a:ext uri="{FF2B5EF4-FFF2-40B4-BE49-F238E27FC236}">
                    <a16:creationId xmlns:a16="http://schemas.microsoft.com/office/drawing/2014/main" id="{98F733D1-931C-58EA-0021-7F0B7081BC98}"/>
                  </a:ext>
                </a:extLst>
              </p:cNvPr>
              <p:cNvSpPr>
                <a:spLocks noRot="1" noChangeAspect="1" noMove="1" noResize="1" noEditPoints="1" noAdjustHandles="1" noChangeArrowheads="1" noChangeShapeType="1" noTextEdit="1"/>
              </p:cNvSpPr>
              <p:nvPr/>
            </p:nvSpPr>
            <p:spPr>
              <a:xfrm>
                <a:off x="2124776" y="2897204"/>
                <a:ext cx="9048016" cy="2319689"/>
              </a:xfrm>
              <a:prstGeom prst="rect">
                <a:avLst/>
              </a:prstGeom>
              <a:blipFill>
                <a:blip r:embed="rId3"/>
                <a:stretch>
                  <a:fillRect/>
                </a:stretch>
              </a:blipFill>
              <a:ln w="28575">
                <a:solidFill>
                  <a:srgbClr val="7030A0"/>
                </a:solidFill>
                <a:prstDash val="dash"/>
              </a:ln>
            </p:spPr>
            <p:txBody>
              <a:bodyPr/>
              <a:lstStyle/>
              <a:p>
                <a:r>
                  <a:rPr lang="es-BO">
                    <a:noFill/>
                  </a:rPr>
                  <a:t> </a:t>
                </a:r>
              </a:p>
            </p:txBody>
          </p:sp>
        </mc:Fallback>
      </mc:AlternateContent>
      <p:sp>
        <p:nvSpPr>
          <p:cNvPr id="6" name="TextBox 5">
            <a:extLst>
              <a:ext uri="{FF2B5EF4-FFF2-40B4-BE49-F238E27FC236}">
                <a16:creationId xmlns:a16="http://schemas.microsoft.com/office/drawing/2014/main" id="{651F48BF-4DBA-1A4F-C32F-8BDCA040A4AD}"/>
              </a:ext>
            </a:extLst>
          </p:cNvPr>
          <p:cNvSpPr txBox="1"/>
          <p:nvPr/>
        </p:nvSpPr>
        <p:spPr>
          <a:xfrm>
            <a:off x="3424187" y="5330171"/>
            <a:ext cx="6097604" cy="1200329"/>
          </a:xfrm>
          <a:prstGeom prst="rect">
            <a:avLst/>
          </a:prstGeom>
          <a:noFill/>
        </p:spPr>
        <p:txBody>
          <a:bodyPr wrap="square">
            <a:spAutoFit/>
          </a:bodyPr>
          <a:lstStyle/>
          <a:p>
            <a:pPr algn="ctr"/>
            <a:r>
              <a:rPr lang="es-BO" sz="2400" b="1" dirty="0">
                <a:solidFill>
                  <a:srgbClr val="7030A0"/>
                </a:solidFill>
              </a:rPr>
              <a:t>Etiquetas no existen, objetivo es etiquetar:</a:t>
            </a:r>
          </a:p>
          <a:p>
            <a:pPr algn="ctr"/>
            <a:r>
              <a:rPr lang="es-BO" sz="2400" dirty="0">
                <a:solidFill>
                  <a:srgbClr val="7030A0"/>
                </a:solidFill>
              </a:rPr>
              <a:t>1: Caso de fraude</a:t>
            </a:r>
          </a:p>
          <a:p>
            <a:pPr algn="ctr"/>
            <a:r>
              <a:rPr lang="es-BO" sz="2400" dirty="0">
                <a:solidFill>
                  <a:srgbClr val="7030A0"/>
                </a:solidFill>
              </a:rPr>
              <a:t>0: Caso de no fraude</a:t>
            </a:r>
          </a:p>
        </p:txBody>
      </p:sp>
    </p:spTree>
    <p:extLst>
      <p:ext uri="{BB962C8B-B14F-4D97-AF65-F5344CB8AC3E}">
        <p14:creationId xmlns:p14="http://schemas.microsoft.com/office/powerpoint/2010/main" val="1089544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E0FF8B5-3D20-3813-739E-E9DAB7C648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087" r="9090"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D7226-FB71-4440-64B0-BE9B32C62768}"/>
              </a:ext>
            </a:extLst>
          </p:cNvPr>
          <p:cNvSpPr>
            <a:spLocks noGrp="1"/>
          </p:cNvSpPr>
          <p:nvPr>
            <p:ph type="title"/>
          </p:nvPr>
        </p:nvSpPr>
        <p:spPr>
          <a:xfrm>
            <a:off x="371094" y="1161288"/>
            <a:ext cx="3438144" cy="1124712"/>
          </a:xfrm>
        </p:spPr>
        <p:txBody>
          <a:bodyPr anchor="b">
            <a:normAutofit/>
          </a:bodyPr>
          <a:lstStyle/>
          <a:p>
            <a:r>
              <a:rPr lang="es-BO" sz="3600" dirty="0">
                <a:solidFill>
                  <a:srgbClr val="C55A11"/>
                </a:solidFill>
              </a:rPr>
              <a:t>Métricas de evaluación </a:t>
            </a:r>
          </a:p>
        </p:txBody>
      </p:sp>
      <p:sp>
        <p:nvSpPr>
          <p:cNvPr id="2059" name="Rectangle 20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25D5538-1F91-6396-557D-13A377A84E46}"/>
              </a:ext>
            </a:extLst>
          </p:cNvPr>
          <p:cNvSpPr>
            <a:spLocks noGrp="1"/>
          </p:cNvSpPr>
          <p:nvPr>
            <p:ph idx="1"/>
          </p:nvPr>
        </p:nvSpPr>
        <p:spPr>
          <a:xfrm>
            <a:off x="371094" y="2718053"/>
            <a:ext cx="4152780" cy="3933003"/>
          </a:xfrm>
        </p:spPr>
        <p:txBody>
          <a:bodyPr anchor="t">
            <a:normAutofit lnSpcReduction="10000"/>
          </a:bodyPr>
          <a:lstStyle/>
          <a:p>
            <a:r>
              <a:rPr lang="es-ES" dirty="0">
                <a:solidFill>
                  <a:schemeClr val="bg1"/>
                </a:solidFill>
              </a:rPr>
              <a:t>Las métricas de evaluación dependen de si el objetivo es </a:t>
            </a:r>
            <a:r>
              <a:rPr lang="es-ES" dirty="0">
                <a:solidFill>
                  <a:schemeClr val="accent2">
                    <a:lumMod val="75000"/>
                  </a:schemeClr>
                </a:solidFill>
              </a:rPr>
              <a:t>clasificación</a:t>
            </a:r>
            <a:r>
              <a:rPr lang="es-ES" dirty="0">
                <a:solidFill>
                  <a:schemeClr val="bg1"/>
                </a:solidFill>
              </a:rPr>
              <a:t> o </a:t>
            </a:r>
            <a:r>
              <a:rPr lang="es-ES" dirty="0">
                <a:solidFill>
                  <a:schemeClr val="accent2">
                    <a:lumMod val="75000"/>
                  </a:schemeClr>
                </a:solidFill>
              </a:rPr>
              <a:t>regresión</a:t>
            </a:r>
            <a:endParaRPr lang="es-ES" dirty="0">
              <a:solidFill>
                <a:schemeClr val="bg1"/>
              </a:solidFill>
            </a:endParaRPr>
          </a:p>
          <a:p>
            <a:r>
              <a:rPr lang="es-ES" dirty="0">
                <a:solidFill>
                  <a:schemeClr val="bg1"/>
                </a:solidFill>
              </a:rPr>
              <a:t>En </a:t>
            </a:r>
            <a:r>
              <a:rPr lang="es-ES" dirty="0">
                <a:solidFill>
                  <a:schemeClr val="accent2">
                    <a:lumMod val="75000"/>
                  </a:schemeClr>
                </a:solidFill>
              </a:rPr>
              <a:t>clasificación</a:t>
            </a:r>
            <a:r>
              <a:rPr lang="es-ES" dirty="0">
                <a:solidFill>
                  <a:schemeClr val="bg1"/>
                </a:solidFill>
              </a:rPr>
              <a:t> se evalúan variables nominales u ordinales</a:t>
            </a:r>
          </a:p>
          <a:p>
            <a:r>
              <a:rPr lang="es-ES" dirty="0">
                <a:solidFill>
                  <a:schemeClr val="bg1"/>
                </a:solidFill>
              </a:rPr>
              <a:t>En </a:t>
            </a:r>
            <a:r>
              <a:rPr lang="es-ES" dirty="0">
                <a:solidFill>
                  <a:schemeClr val="accent2">
                    <a:lumMod val="75000"/>
                  </a:schemeClr>
                </a:solidFill>
              </a:rPr>
              <a:t>regresión</a:t>
            </a:r>
            <a:r>
              <a:rPr lang="es-ES" dirty="0">
                <a:solidFill>
                  <a:schemeClr val="bg1"/>
                </a:solidFill>
              </a:rPr>
              <a:t> se evalúan variables numéricas (continuas o enteras)</a:t>
            </a:r>
          </a:p>
        </p:txBody>
      </p:sp>
    </p:spTree>
    <p:extLst>
      <p:ext uri="{BB962C8B-B14F-4D97-AF65-F5344CB8AC3E}">
        <p14:creationId xmlns:p14="http://schemas.microsoft.com/office/powerpoint/2010/main" val="2256412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CC3DDCC4-7E03-A6C0-361D-8D8E65DAC0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28" r="9090" b="11458"/>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D7226-FB71-4440-64B0-BE9B32C62768}"/>
              </a:ext>
            </a:extLst>
          </p:cNvPr>
          <p:cNvSpPr>
            <a:spLocks noGrp="1"/>
          </p:cNvSpPr>
          <p:nvPr>
            <p:ph type="title"/>
          </p:nvPr>
        </p:nvSpPr>
        <p:spPr>
          <a:xfrm>
            <a:off x="371094" y="827773"/>
            <a:ext cx="3438144" cy="1564105"/>
          </a:xfrm>
        </p:spPr>
        <p:txBody>
          <a:bodyPr anchor="b">
            <a:normAutofit/>
          </a:bodyPr>
          <a:lstStyle/>
          <a:p>
            <a:r>
              <a:rPr lang="es-BO" sz="3200" dirty="0">
                <a:solidFill>
                  <a:schemeClr val="accent2">
                    <a:lumMod val="75000"/>
                  </a:schemeClr>
                </a:solidFill>
              </a:rPr>
              <a:t>Métricas de evaluación: clasificación   </a:t>
            </a:r>
          </a:p>
        </p:txBody>
      </p:sp>
      <p:sp>
        <p:nvSpPr>
          <p:cNvPr id="6155" name="Rectangle 615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7" name="Rectangle 61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1D9A44-4F44-2B85-32D0-451AE9194FA0}"/>
                  </a:ext>
                </a:extLst>
              </p:cNvPr>
              <p:cNvSpPr txBox="1"/>
              <p:nvPr/>
            </p:nvSpPr>
            <p:spPr>
              <a:xfrm>
                <a:off x="245966" y="2833134"/>
                <a:ext cx="6876730" cy="3595151"/>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2400" b="0" i="0" dirty="0" err="1">
                    <a:solidFill>
                      <a:srgbClr val="C55A11"/>
                    </a:solidFill>
                    <a:latin typeface="Cambria Math" panose="02040503050406030204" pitchFamily="18" charset="0"/>
                  </a:rPr>
                  <a:t>Exactitud</a:t>
                </a:r>
                <a:r>
                  <a:rPr lang="en-US" sz="2400" b="0" i="0" dirty="0">
                    <a:solidFill>
                      <a:srgbClr val="C55A11"/>
                    </a:solidFill>
                    <a:latin typeface="Cambria Math" panose="02040503050406030204" pitchFamily="18" charset="0"/>
                  </a:rPr>
                  <a:t> (accuracy):</a:t>
                </a:r>
              </a:p>
              <a:p>
                <a:pPr>
                  <a:spcAft>
                    <a:spcPts val="600"/>
                  </a:spcAft>
                </a:pPr>
                <a14:m>
                  <m:oMathPara xmlns:m="http://schemas.openxmlformats.org/officeDocument/2006/math">
                    <m:oMathParaPr>
                      <m:jc m:val="left"/>
                    </m:oMathParaPr>
                    <m:oMath xmlns:m="http://schemas.openxmlformats.org/officeDocument/2006/math">
                      <m:r>
                        <m:rPr>
                          <m:sty m:val="p"/>
                        </m:rPr>
                        <a:rPr lang="en-US" sz="2400" b="0" i="0" dirty="0" smtClean="0">
                          <a:solidFill>
                            <a:schemeClr val="bg1"/>
                          </a:solidFill>
                          <a:latin typeface="Cambria Math" panose="02040503050406030204" pitchFamily="18" charset="0"/>
                        </a:rPr>
                        <m:t>E</m:t>
                      </m:r>
                      <m:r>
                        <m:rPr>
                          <m:sty m:val="p"/>
                        </m:rPr>
                        <a:rPr lang="es-ES" sz="2400" i="0" dirty="0" err="1" smtClean="0">
                          <a:solidFill>
                            <a:schemeClr val="bg1"/>
                          </a:solidFill>
                          <a:latin typeface="Cambria Math" panose="02040503050406030204" pitchFamily="18" charset="0"/>
                        </a:rPr>
                        <m:t>xactitud</m:t>
                      </m:r>
                      <m:r>
                        <a:rPr lang="es-ES" sz="2400" i="0" dirty="0" smtClean="0">
                          <a:solidFill>
                            <a:schemeClr val="bg1"/>
                          </a:solidFill>
                          <a:latin typeface="Cambria Math" panose="02040503050406030204" pitchFamily="18" charset="0"/>
                        </a:rPr>
                        <m:t> </m:t>
                      </m:r>
                      <m:r>
                        <a:rPr lang="en-US" sz="2400" b="0" i="0" dirty="0" smtClean="0">
                          <a:solidFill>
                            <a:schemeClr val="bg1"/>
                          </a:solidFill>
                          <a:latin typeface="Cambria Math" panose="02040503050406030204" pitchFamily="18" charset="0"/>
                        </a:rPr>
                        <m:t>=</m:t>
                      </m:r>
                      <m:f>
                        <m:fPr>
                          <m:ctrlPr>
                            <a:rPr lang="en-US" sz="2400" b="0" i="1" dirty="0" smtClean="0">
                              <a:solidFill>
                                <a:schemeClr val="bg1"/>
                              </a:solidFill>
                              <a:latin typeface="Cambria Math" panose="02040503050406030204" pitchFamily="18" charset="0"/>
                            </a:rPr>
                          </m:ctrlPr>
                        </m:fPr>
                        <m:num>
                          <m:r>
                            <m:rPr>
                              <m:sty m:val="p"/>
                            </m:rPr>
                            <a:rPr lang="en-US" sz="2400" b="0" i="0" dirty="0" smtClean="0">
                              <a:solidFill>
                                <a:schemeClr val="bg1"/>
                              </a:solidFill>
                              <a:latin typeface="Cambria Math" panose="02040503050406030204" pitchFamily="18" charset="0"/>
                            </a:rPr>
                            <m:t>n</m:t>
                          </m:r>
                          <m:r>
                            <m:rPr>
                              <m:nor/>
                            </m:rPr>
                            <a:rPr lang="es-ES" sz="2400" dirty="0">
                              <a:solidFill>
                                <a:schemeClr val="bg1"/>
                              </a:solidFill>
                            </a:rPr>
                            <m:t>ú</m:t>
                          </m:r>
                          <m:r>
                            <m:rPr>
                              <m:sty m:val="p"/>
                            </m:rPr>
                            <a:rPr lang="en-US" sz="2400" b="0" i="0" dirty="0" smtClean="0">
                              <a:solidFill>
                                <a:schemeClr val="bg1"/>
                              </a:solidFill>
                              <a:latin typeface="Cambria Math" panose="02040503050406030204" pitchFamily="18" charset="0"/>
                            </a:rPr>
                            <m:t>mero</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de</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predicciones</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correctas</m:t>
                          </m:r>
                        </m:num>
                        <m:den>
                          <m:r>
                            <m:rPr>
                              <m:sty m:val="p"/>
                            </m:rPr>
                            <a:rPr lang="en-US" sz="2400" b="0" i="0" dirty="0" smtClean="0">
                              <a:solidFill>
                                <a:schemeClr val="bg1"/>
                              </a:solidFill>
                              <a:latin typeface="Cambria Math" panose="02040503050406030204" pitchFamily="18" charset="0"/>
                            </a:rPr>
                            <m:t>total</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de</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predicciones</m:t>
                          </m:r>
                        </m:den>
                      </m:f>
                    </m:oMath>
                  </m:oMathPara>
                </a14:m>
                <a:endParaRPr lang="es-ES" sz="2400" dirty="0">
                  <a:solidFill>
                    <a:schemeClr val="bg1"/>
                  </a:solidFill>
                </a:endParaRPr>
              </a:p>
              <a:p>
                <a:pPr algn="l"/>
                <a:endParaRPr lang="es-ES" sz="2400" b="0" i="0" dirty="0">
                  <a:solidFill>
                    <a:srgbClr val="C55A11"/>
                  </a:solidFill>
                  <a:effectLst/>
                  <a:latin typeface="Söhne"/>
                </a:endParaRPr>
              </a:p>
              <a:p>
                <a:pPr marL="342900" indent="-342900" algn="l">
                  <a:buFont typeface="Arial" panose="020B0604020202020204" pitchFamily="34" charset="0"/>
                  <a:buChar char="•"/>
                </a:pPr>
                <a:r>
                  <a:rPr lang="es-ES" sz="2400" b="0" i="0" dirty="0" err="1">
                    <a:solidFill>
                      <a:srgbClr val="C55A11"/>
                    </a:solidFill>
                    <a:effectLst/>
                    <a:latin typeface="Söhne"/>
                  </a:rPr>
                  <a:t>Area</a:t>
                </a:r>
                <a:r>
                  <a:rPr lang="es-ES" sz="2400" b="0" i="0" dirty="0">
                    <a:solidFill>
                      <a:srgbClr val="C55A11"/>
                    </a:solidFill>
                    <a:effectLst/>
                    <a:latin typeface="Söhne"/>
                  </a:rPr>
                  <a:t> bajo la curva (AUC): </a:t>
                </a:r>
                <a:r>
                  <a:rPr lang="es-ES" sz="2400" b="0" i="0" dirty="0">
                    <a:solidFill>
                      <a:srgbClr val="D1D5DB"/>
                    </a:solidFill>
                    <a:effectLst/>
                    <a:latin typeface="Söhne"/>
                  </a:rPr>
                  <a:t>En el contexto de la curva ROC (Receiver </a:t>
                </a:r>
                <a:r>
                  <a:rPr lang="es-ES" sz="2400" b="0" i="0" dirty="0" err="1">
                    <a:solidFill>
                      <a:srgbClr val="D1D5DB"/>
                    </a:solidFill>
                    <a:effectLst/>
                    <a:latin typeface="Söhne"/>
                  </a:rPr>
                  <a:t>Operating</a:t>
                </a:r>
                <a:r>
                  <a:rPr lang="es-ES" sz="2400" b="0" i="0" dirty="0">
                    <a:solidFill>
                      <a:srgbClr val="D1D5DB"/>
                    </a:solidFill>
                    <a:effectLst/>
                    <a:latin typeface="Söhne"/>
                  </a:rPr>
                  <a:t> </a:t>
                </a:r>
                <a:r>
                  <a:rPr lang="es-ES" sz="2400" b="0" i="0" dirty="0" err="1">
                    <a:solidFill>
                      <a:srgbClr val="D1D5DB"/>
                    </a:solidFill>
                    <a:effectLst/>
                    <a:latin typeface="Söhne"/>
                  </a:rPr>
                  <a:t>Characteristic</a:t>
                </a:r>
                <a:r>
                  <a:rPr lang="es-ES" sz="2400" b="0" i="0" dirty="0">
                    <a:solidFill>
                      <a:srgbClr val="D1D5DB"/>
                    </a:solidFill>
                    <a:effectLst/>
                    <a:latin typeface="Söhne"/>
                  </a:rPr>
                  <a:t>), el AUC representa el área debajo de la curva ROC. </a:t>
                </a:r>
              </a:p>
              <a:p>
                <a:pPr algn="l"/>
                <a:r>
                  <a:rPr lang="es-ES" sz="2400" b="0" i="0" dirty="0">
                    <a:solidFill>
                      <a:srgbClr val="D1D5DB"/>
                    </a:solidFill>
                    <a:effectLst/>
                    <a:latin typeface="Söhne"/>
                  </a:rPr>
                  <a:t>La curva ROC muestra la relación entre la </a:t>
                </a:r>
                <a:r>
                  <a:rPr lang="es-ES" sz="2400" b="0" i="0" dirty="0">
                    <a:solidFill>
                      <a:srgbClr val="FF66FF"/>
                    </a:solidFill>
                    <a:effectLst/>
                    <a:latin typeface="Söhne"/>
                  </a:rPr>
                  <a:t>tasa de verdaderos positivos </a:t>
                </a:r>
                <a:r>
                  <a:rPr lang="es-ES" sz="2400" b="0" i="0" dirty="0">
                    <a:solidFill>
                      <a:srgbClr val="D1D5DB"/>
                    </a:solidFill>
                    <a:effectLst/>
                    <a:latin typeface="Söhne"/>
                  </a:rPr>
                  <a:t>y la </a:t>
                </a:r>
                <a:r>
                  <a:rPr lang="es-ES" sz="2400" b="0" i="0" dirty="0">
                    <a:solidFill>
                      <a:srgbClr val="FF66FF"/>
                    </a:solidFill>
                    <a:effectLst/>
                    <a:latin typeface="Söhne"/>
                  </a:rPr>
                  <a:t>tasa de falsos positivos</a:t>
                </a:r>
                <a:endParaRPr lang="es-ES" sz="2400" b="0" i="0" dirty="0">
                  <a:solidFill>
                    <a:srgbClr val="D1D5DB"/>
                  </a:solidFill>
                  <a:effectLst/>
                  <a:latin typeface="Söhne"/>
                </a:endParaRPr>
              </a:p>
            </p:txBody>
          </p:sp>
        </mc:Choice>
        <mc:Fallback xmlns="">
          <p:sp>
            <p:nvSpPr>
              <p:cNvPr id="6" name="TextBox 5">
                <a:extLst>
                  <a:ext uri="{FF2B5EF4-FFF2-40B4-BE49-F238E27FC236}">
                    <a16:creationId xmlns:a16="http://schemas.microsoft.com/office/drawing/2014/main" id="{4C1D9A44-4F44-2B85-32D0-451AE9194FA0}"/>
                  </a:ext>
                </a:extLst>
              </p:cNvPr>
              <p:cNvSpPr txBox="1">
                <a:spLocks noRot="1" noChangeAspect="1" noMove="1" noResize="1" noEditPoints="1" noAdjustHandles="1" noChangeArrowheads="1" noChangeShapeType="1" noTextEdit="1"/>
              </p:cNvSpPr>
              <p:nvPr/>
            </p:nvSpPr>
            <p:spPr>
              <a:xfrm>
                <a:off x="245966" y="2833134"/>
                <a:ext cx="6876730" cy="3595151"/>
              </a:xfrm>
              <a:prstGeom prst="rect">
                <a:avLst/>
              </a:prstGeom>
              <a:blipFill>
                <a:blip r:embed="rId3"/>
                <a:stretch>
                  <a:fillRect l="-1330" t="-1356" r="-1773" b="-2881"/>
                </a:stretch>
              </a:blipFill>
            </p:spPr>
            <p:txBody>
              <a:bodyPr/>
              <a:lstStyle/>
              <a:p>
                <a:r>
                  <a:rPr lang="es-BO">
                    <a:noFill/>
                  </a:rPr>
                  <a:t> </a:t>
                </a:r>
              </a:p>
            </p:txBody>
          </p:sp>
        </mc:Fallback>
      </mc:AlternateContent>
    </p:spTree>
    <p:extLst>
      <p:ext uri="{BB962C8B-B14F-4D97-AF65-F5344CB8AC3E}">
        <p14:creationId xmlns:p14="http://schemas.microsoft.com/office/powerpoint/2010/main" val="1204153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9C34-F1B0-4FE3-713F-82F37B365E90}"/>
              </a:ext>
            </a:extLst>
          </p:cNvPr>
          <p:cNvSpPr>
            <a:spLocks noGrp="1"/>
          </p:cNvSpPr>
          <p:nvPr>
            <p:ph type="title"/>
          </p:nvPr>
        </p:nvSpPr>
        <p:spPr/>
        <p:txBody>
          <a:bodyPr/>
          <a:lstStyle/>
          <a:p>
            <a:r>
              <a:rPr lang="es-BO" dirty="0"/>
              <a:t>Métricas de evaluación basadas en la matriz de confusión </a:t>
            </a:r>
          </a:p>
        </p:txBody>
      </p:sp>
      <p:sp>
        <p:nvSpPr>
          <p:cNvPr id="3" name="Content Placeholder 2">
            <a:extLst>
              <a:ext uri="{FF2B5EF4-FFF2-40B4-BE49-F238E27FC236}">
                <a16:creationId xmlns:a16="http://schemas.microsoft.com/office/drawing/2014/main" id="{BC01AFD7-7CFD-41D6-0209-BD17F0F06DE8}"/>
              </a:ext>
            </a:extLst>
          </p:cNvPr>
          <p:cNvSpPr>
            <a:spLocks noGrp="1"/>
          </p:cNvSpPr>
          <p:nvPr>
            <p:ph idx="1"/>
          </p:nvPr>
        </p:nvSpPr>
        <p:spPr/>
        <p:txBody>
          <a:bodyPr/>
          <a:lstStyle/>
          <a:p>
            <a:pPr marL="0" indent="0">
              <a:buNone/>
            </a:pPr>
            <a:r>
              <a:rPr lang="es-ES" dirty="0"/>
              <a:t>La matriz de confusión es una herramienta para evaluar el rendimiento de un modelo de clasificación. </a:t>
            </a:r>
          </a:p>
          <a:p>
            <a:pPr marL="0" indent="0">
              <a:buNone/>
            </a:pPr>
            <a:r>
              <a:rPr lang="es-ES" dirty="0"/>
              <a:t>Muestra cuántas observaciones fueron clasificadas correctamente y cuántas fueron clasificadas incorrectamente.</a:t>
            </a:r>
            <a:endParaRPr lang="es-BO" dirty="0"/>
          </a:p>
        </p:txBody>
      </p:sp>
      <p:pic>
        <p:nvPicPr>
          <p:cNvPr id="4" name="Picture 3">
            <a:extLst>
              <a:ext uri="{FF2B5EF4-FFF2-40B4-BE49-F238E27FC236}">
                <a16:creationId xmlns:a16="http://schemas.microsoft.com/office/drawing/2014/main" id="{9C487097-8312-DDBF-9191-EDF204151459}"/>
              </a:ext>
            </a:extLst>
          </p:cNvPr>
          <p:cNvPicPr>
            <a:picLocks noChangeAspect="1"/>
          </p:cNvPicPr>
          <p:nvPr/>
        </p:nvPicPr>
        <p:blipFill>
          <a:blip r:embed="rId2"/>
          <a:stretch>
            <a:fillRect/>
          </a:stretch>
        </p:blipFill>
        <p:spPr>
          <a:xfrm>
            <a:off x="2737787" y="3740150"/>
            <a:ext cx="5676900" cy="2752725"/>
          </a:xfrm>
          <a:prstGeom prst="rect">
            <a:avLst/>
          </a:prstGeom>
        </p:spPr>
      </p:pic>
    </p:spTree>
    <p:extLst>
      <p:ext uri="{BB962C8B-B14F-4D97-AF65-F5344CB8AC3E}">
        <p14:creationId xmlns:p14="http://schemas.microsoft.com/office/powerpoint/2010/main" val="1889962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536FCD20-858C-7EEB-459C-93541066EA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5" r="9090" b="336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1" name="Rectangle 71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C1D9A44-4F44-2B85-32D0-451AE9194FA0}"/>
              </a:ext>
            </a:extLst>
          </p:cNvPr>
          <p:cNvSpPr txBox="1"/>
          <p:nvPr/>
        </p:nvSpPr>
        <p:spPr>
          <a:xfrm>
            <a:off x="371094" y="2718054"/>
            <a:ext cx="4152780" cy="3856962"/>
          </a:xfrm>
          <a:prstGeom prst="rect">
            <a:avLst/>
          </a:prstGeom>
        </p:spPr>
        <p:txBody>
          <a:bodyPr vert="horz" lIns="91440" tIns="45720" rIns="91440" bIns="45720" rtlCol="0" anchor="t">
            <a:normAutofit/>
          </a:bodyPr>
          <a:lstStyle/>
          <a:p>
            <a:pPr>
              <a:lnSpc>
                <a:spcPct val="90000"/>
              </a:lnSpc>
              <a:spcAft>
                <a:spcPts val="600"/>
              </a:spcAft>
            </a:pPr>
            <a:r>
              <a:rPr lang="es-ES" b="0" i="0" dirty="0">
                <a:solidFill>
                  <a:srgbClr val="C55A11"/>
                </a:solidFill>
                <a:effectLst/>
              </a:rPr>
              <a:t>Verdaderos Positivos (TP): </a:t>
            </a:r>
            <a:r>
              <a:rPr lang="es-ES" b="0" i="0" dirty="0">
                <a:solidFill>
                  <a:schemeClr val="bg1"/>
                </a:solidFill>
                <a:effectLst/>
              </a:rPr>
              <a:t>Número de casos positivos que el modelo clasificó correctamente.</a:t>
            </a:r>
          </a:p>
          <a:p>
            <a:pPr lvl="1">
              <a:lnSpc>
                <a:spcPct val="90000"/>
              </a:lnSpc>
              <a:spcAft>
                <a:spcPts val="600"/>
              </a:spcAft>
            </a:pPr>
            <a:r>
              <a:rPr lang="es-ES" dirty="0">
                <a:solidFill>
                  <a:srgbClr val="FF66FF"/>
                </a:solidFill>
              </a:rPr>
              <a:t>Ejemplo: casos de fraude que fueron correctamente clasificados como casos de fraude</a:t>
            </a:r>
            <a:endParaRPr lang="es-ES" b="0" i="0" dirty="0">
              <a:solidFill>
                <a:srgbClr val="FF66FF"/>
              </a:solidFill>
              <a:effectLst/>
            </a:endParaRPr>
          </a:p>
          <a:p>
            <a:pPr>
              <a:lnSpc>
                <a:spcPct val="90000"/>
              </a:lnSpc>
              <a:spcAft>
                <a:spcPts val="600"/>
              </a:spcAft>
            </a:pPr>
            <a:r>
              <a:rPr lang="es-ES" b="0" i="0" dirty="0">
                <a:solidFill>
                  <a:srgbClr val="C55A11"/>
                </a:solidFill>
                <a:effectLst/>
              </a:rPr>
              <a:t>Falsos Positivos (FP): </a:t>
            </a:r>
            <a:r>
              <a:rPr lang="es-ES" b="0" i="0" dirty="0">
                <a:solidFill>
                  <a:schemeClr val="bg1"/>
                </a:solidFill>
                <a:effectLst/>
              </a:rPr>
              <a:t>Número de casos que el modelo clasificó incorrectamente como positivos cuando en realidad son negativos.</a:t>
            </a:r>
          </a:p>
          <a:p>
            <a:pPr lvl="1">
              <a:lnSpc>
                <a:spcPct val="90000"/>
              </a:lnSpc>
              <a:spcAft>
                <a:spcPts val="600"/>
              </a:spcAft>
            </a:pPr>
            <a:r>
              <a:rPr lang="es-ES" dirty="0">
                <a:solidFill>
                  <a:srgbClr val="FF66FF"/>
                </a:solidFill>
              </a:rPr>
              <a:t>Ejemplo: casos de </a:t>
            </a:r>
            <a:r>
              <a:rPr lang="es-ES" b="1" u="sng" dirty="0">
                <a:solidFill>
                  <a:srgbClr val="FF66FF"/>
                </a:solidFill>
              </a:rPr>
              <a:t>no fraude</a:t>
            </a:r>
            <a:r>
              <a:rPr lang="es-ES" u="sng" dirty="0">
                <a:solidFill>
                  <a:srgbClr val="FF66FF"/>
                </a:solidFill>
              </a:rPr>
              <a:t> </a:t>
            </a:r>
            <a:r>
              <a:rPr lang="es-ES" dirty="0">
                <a:solidFill>
                  <a:srgbClr val="FF66FF"/>
                </a:solidFill>
              </a:rPr>
              <a:t>que fueron incorrectamente clasificados como casos de </a:t>
            </a:r>
            <a:r>
              <a:rPr lang="es-ES" b="1" u="sng" dirty="0">
                <a:solidFill>
                  <a:srgbClr val="FF66FF"/>
                </a:solidFill>
              </a:rPr>
              <a:t>fraude</a:t>
            </a:r>
            <a:endParaRPr lang="es-ES" b="1" i="0" u="sng" dirty="0">
              <a:solidFill>
                <a:srgbClr val="FF66FF"/>
              </a:solidFill>
              <a:effectLst/>
            </a:endParaRPr>
          </a:p>
        </p:txBody>
      </p:sp>
      <p:sp>
        <p:nvSpPr>
          <p:cNvPr id="5" name="Title 1">
            <a:extLst>
              <a:ext uri="{FF2B5EF4-FFF2-40B4-BE49-F238E27FC236}">
                <a16:creationId xmlns:a16="http://schemas.microsoft.com/office/drawing/2014/main" id="{4B304271-C8C9-F6F9-CF09-1E5F0DD93BD9}"/>
              </a:ext>
            </a:extLst>
          </p:cNvPr>
          <p:cNvSpPr>
            <a:spLocks noGrp="1"/>
          </p:cNvSpPr>
          <p:nvPr>
            <p:ph type="title"/>
          </p:nvPr>
        </p:nvSpPr>
        <p:spPr>
          <a:xfrm>
            <a:off x="371094" y="827773"/>
            <a:ext cx="3438144" cy="1564105"/>
          </a:xfrm>
        </p:spPr>
        <p:txBody>
          <a:bodyPr anchor="b">
            <a:normAutofit/>
          </a:bodyPr>
          <a:lstStyle/>
          <a:p>
            <a:r>
              <a:rPr lang="es-BO" sz="3200" dirty="0">
                <a:solidFill>
                  <a:schemeClr val="accent2">
                    <a:lumMod val="75000"/>
                  </a:schemeClr>
                </a:solidFill>
              </a:rPr>
              <a:t>Métricas de evaluación: clasificación   </a:t>
            </a:r>
          </a:p>
        </p:txBody>
      </p:sp>
    </p:spTree>
    <p:extLst>
      <p:ext uri="{BB962C8B-B14F-4D97-AF65-F5344CB8AC3E}">
        <p14:creationId xmlns:p14="http://schemas.microsoft.com/office/powerpoint/2010/main" val="2209083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536FCD20-858C-7EEB-459C-93541066EA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5" r="9090" b="336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1" name="Rectangle 71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C1D9A44-4F44-2B85-32D0-451AE9194FA0}"/>
              </a:ext>
            </a:extLst>
          </p:cNvPr>
          <p:cNvSpPr txBox="1"/>
          <p:nvPr/>
        </p:nvSpPr>
        <p:spPr>
          <a:xfrm>
            <a:off x="371094" y="2718054"/>
            <a:ext cx="4152780" cy="3856962"/>
          </a:xfrm>
          <a:prstGeom prst="rect">
            <a:avLst/>
          </a:prstGeom>
        </p:spPr>
        <p:txBody>
          <a:bodyPr vert="horz" lIns="91440" tIns="45720" rIns="91440" bIns="45720" rtlCol="0" anchor="t">
            <a:normAutofit/>
          </a:bodyPr>
          <a:lstStyle/>
          <a:p>
            <a:pPr>
              <a:lnSpc>
                <a:spcPct val="90000"/>
              </a:lnSpc>
              <a:spcAft>
                <a:spcPts val="600"/>
              </a:spcAft>
            </a:pPr>
            <a:r>
              <a:rPr lang="es-ES" b="0" i="0" dirty="0">
                <a:solidFill>
                  <a:srgbClr val="C55A11"/>
                </a:solidFill>
                <a:effectLst/>
              </a:rPr>
              <a:t>Verdaderos Negativos (VN): </a:t>
            </a:r>
            <a:r>
              <a:rPr lang="es-ES" b="0" i="0" dirty="0">
                <a:solidFill>
                  <a:schemeClr val="bg1"/>
                </a:solidFill>
                <a:effectLst/>
              </a:rPr>
              <a:t>Número de casos negativos que el modelo clasificó correctamente.</a:t>
            </a:r>
          </a:p>
          <a:p>
            <a:pPr lvl="1">
              <a:lnSpc>
                <a:spcPct val="90000"/>
              </a:lnSpc>
              <a:spcAft>
                <a:spcPts val="600"/>
              </a:spcAft>
            </a:pPr>
            <a:r>
              <a:rPr lang="es-ES" dirty="0">
                <a:solidFill>
                  <a:srgbClr val="FF66FF"/>
                </a:solidFill>
              </a:rPr>
              <a:t>Ejemplo: casos de </a:t>
            </a:r>
            <a:r>
              <a:rPr lang="es-ES" u="sng" dirty="0">
                <a:solidFill>
                  <a:srgbClr val="FF66FF"/>
                </a:solidFill>
              </a:rPr>
              <a:t>no fraude</a:t>
            </a:r>
            <a:r>
              <a:rPr lang="es-ES" dirty="0">
                <a:solidFill>
                  <a:srgbClr val="FF66FF"/>
                </a:solidFill>
              </a:rPr>
              <a:t> que fueron correctamente clasificados como casos de </a:t>
            </a:r>
            <a:r>
              <a:rPr lang="es-ES" u="sng" dirty="0">
                <a:solidFill>
                  <a:srgbClr val="FF66FF"/>
                </a:solidFill>
              </a:rPr>
              <a:t>no fraude</a:t>
            </a:r>
            <a:endParaRPr lang="es-ES" b="0" i="0" u="sng" dirty="0">
              <a:solidFill>
                <a:srgbClr val="FF66FF"/>
              </a:solidFill>
              <a:effectLst/>
            </a:endParaRPr>
          </a:p>
          <a:p>
            <a:pPr>
              <a:lnSpc>
                <a:spcPct val="90000"/>
              </a:lnSpc>
              <a:spcAft>
                <a:spcPts val="600"/>
              </a:spcAft>
            </a:pPr>
            <a:r>
              <a:rPr lang="es-ES" b="0" i="0" dirty="0">
                <a:solidFill>
                  <a:srgbClr val="C55A11"/>
                </a:solidFill>
                <a:effectLst/>
              </a:rPr>
              <a:t>Falsos Negativos (FN): </a:t>
            </a:r>
            <a:r>
              <a:rPr lang="es-ES" b="0" i="0" dirty="0">
                <a:solidFill>
                  <a:schemeClr val="bg1"/>
                </a:solidFill>
                <a:effectLst/>
              </a:rPr>
              <a:t>Número de casos que el modelo clasificó incorrectamente como negativos cuando en realidad son positivos.</a:t>
            </a:r>
          </a:p>
          <a:p>
            <a:pPr lvl="1">
              <a:lnSpc>
                <a:spcPct val="90000"/>
              </a:lnSpc>
              <a:spcAft>
                <a:spcPts val="600"/>
              </a:spcAft>
            </a:pPr>
            <a:r>
              <a:rPr lang="es-ES" dirty="0">
                <a:solidFill>
                  <a:srgbClr val="FF66FF"/>
                </a:solidFill>
              </a:rPr>
              <a:t>Ejemplo: casos de </a:t>
            </a:r>
            <a:r>
              <a:rPr lang="es-ES" b="1" u="sng" dirty="0">
                <a:solidFill>
                  <a:srgbClr val="FF66FF"/>
                </a:solidFill>
              </a:rPr>
              <a:t>fraude</a:t>
            </a:r>
            <a:r>
              <a:rPr lang="es-ES" dirty="0">
                <a:solidFill>
                  <a:srgbClr val="FF66FF"/>
                </a:solidFill>
              </a:rPr>
              <a:t> que fueron incorrectamente clasificados como casos de </a:t>
            </a:r>
            <a:r>
              <a:rPr lang="es-ES" b="1" u="sng" dirty="0">
                <a:solidFill>
                  <a:srgbClr val="FF66FF"/>
                </a:solidFill>
              </a:rPr>
              <a:t>no fraude</a:t>
            </a:r>
            <a:endParaRPr lang="es-ES" b="1" i="0" u="sng" dirty="0">
              <a:solidFill>
                <a:srgbClr val="FF66FF"/>
              </a:solidFill>
              <a:effectLst/>
            </a:endParaRPr>
          </a:p>
        </p:txBody>
      </p:sp>
      <p:sp>
        <p:nvSpPr>
          <p:cNvPr id="5" name="Title 1">
            <a:extLst>
              <a:ext uri="{FF2B5EF4-FFF2-40B4-BE49-F238E27FC236}">
                <a16:creationId xmlns:a16="http://schemas.microsoft.com/office/drawing/2014/main" id="{4B304271-C8C9-F6F9-CF09-1E5F0DD93BD9}"/>
              </a:ext>
            </a:extLst>
          </p:cNvPr>
          <p:cNvSpPr>
            <a:spLocks noGrp="1"/>
          </p:cNvSpPr>
          <p:nvPr>
            <p:ph type="title"/>
          </p:nvPr>
        </p:nvSpPr>
        <p:spPr>
          <a:xfrm>
            <a:off x="371094" y="827773"/>
            <a:ext cx="3438144" cy="1564105"/>
          </a:xfrm>
        </p:spPr>
        <p:txBody>
          <a:bodyPr anchor="b">
            <a:normAutofit/>
          </a:bodyPr>
          <a:lstStyle/>
          <a:p>
            <a:r>
              <a:rPr lang="es-BO" sz="3200" dirty="0">
                <a:solidFill>
                  <a:schemeClr val="accent2">
                    <a:lumMod val="75000"/>
                  </a:schemeClr>
                </a:solidFill>
              </a:rPr>
              <a:t>Métricas de evaluación: clasificación   </a:t>
            </a:r>
          </a:p>
        </p:txBody>
      </p:sp>
    </p:spTree>
    <p:extLst>
      <p:ext uri="{BB962C8B-B14F-4D97-AF65-F5344CB8AC3E}">
        <p14:creationId xmlns:p14="http://schemas.microsoft.com/office/powerpoint/2010/main" val="313429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2DCC896B-900D-CD70-FF12-0B8E78ECD2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65" r="9090" b="412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3" name="Rectangle 51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4F028-AE57-C1F1-1685-9AB4D4C5D4EC}"/>
                  </a:ext>
                </a:extLst>
              </p:cNvPr>
              <p:cNvSpPr txBox="1"/>
              <p:nvPr/>
            </p:nvSpPr>
            <p:spPr>
              <a:xfrm>
                <a:off x="371093" y="2718054"/>
                <a:ext cx="5047929" cy="3990754"/>
              </a:xfrm>
              <a:prstGeom prst="rect">
                <a:avLst/>
              </a:prstGeom>
            </p:spPr>
            <p:txBody>
              <a:bodyPr vert="horz" lIns="91440" tIns="45720" rIns="91440" bIns="45720" rtlCol="0" anchor="t">
                <a:normAutofit/>
              </a:bodyPr>
              <a:lstStyle/>
              <a:p>
                <a:r>
                  <a:rPr lang="es-419" b="1" dirty="0">
                    <a:solidFill>
                      <a:srgbClr val="C55A11"/>
                    </a:solidFill>
                    <a:effectLst/>
                  </a:rPr>
                  <a:t>Tasa de Verdaderos Positivos </a:t>
                </a:r>
                <a:r>
                  <a:rPr lang="es-419" b="1" dirty="0">
                    <a:solidFill>
                      <a:schemeClr val="bg1"/>
                    </a:solidFill>
                    <a:effectLst/>
                  </a:rPr>
                  <a:t>(TPR, Sensibilidad, </a:t>
                </a:r>
                <a:r>
                  <a:rPr lang="es-419" b="1" dirty="0" err="1">
                    <a:solidFill>
                      <a:schemeClr val="bg1"/>
                    </a:solidFill>
                    <a:effectLst/>
                  </a:rPr>
                  <a:t>Recall</a:t>
                </a:r>
                <a:r>
                  <a:rPr lang="es-419" b="1" dirty="0">
                    <a:solidFill>
                      <a:schemeClr val="bg1"/>
                    </a:solidFill>
                    <a:effectLst/>
                  </a:rPr>
                  <a:t>):</a:t>
                </a:r>
                <a:r>
                  <a:rPr lang="es-419" dirty="0">
                    <a:solidFill>
                      <a:schemeClr val="bg1"/>
                    </a:solidFill>
                    <a:effectLst/>
                  </a:rPr>
                  <a:t> Proporción de casos positivos que el modelo ha clasificado correctamente como positivos</a:t>
                </a:r>
                <a:r>
                  <a:rPr lang="es-419" dirty="0">
                    <a:solidFill>
                      <a:schemeClr val="bg1"/>
                    </a:solidFill>
                  </a:rPr>
                  <a:t>:</a:t>
                </a:r>
                <a:r>
                  <a:rPr lang="es-419" dirty="0">
                    <a:solidFill>
                      <a:schemeClr val="bg1"/>
                    </a:solidFill>
                    <a:effectLst/>
                  </a:rPr>
                  <a:t> </a:t>
                </a:r>
              </a:p>
              <a:p>
                <a:pPr/>
                <a14:m>
                  <m:oMathPara xmlns:m="http://schemas.openxmlformats.org/officeDocument/2006/math">
                    <m:oMathParaPr>
                      <m:jc m:val="centerGroup"/>
                    </m:oMathParaPr>
                    <m:oMath xmlns:m="http://schemas.openxmlformats.org/officeDocument/2006/math">
                      <m:r>
                        <a:rPr lang="es-419" i="1" smtClean="0">
                          <a:solidFill>
                            <a:schemeClr val="bg1"/>
                          </a:solidFill>
                          <a:effectLst/>
                          <a:latin typeface="Cambria Math" panose="02040503050406030204" pitchFamily="18" charset="0"/>
                        </a:rPr>
                        <m:t>𝑇𝑃𝑅</m:t>
                      </m:r>
                      <m:r>
                        <a:rPr lang="es-419" i="1" smtClean="0">
                          <a:solidFill>
                            <a:schemeClr val="bg1"/>
                          </a:solidFill>
                          <a:effectLst/>
                          <a:latin typeface="Cambria Math" panose="02040503050406030204" pitchFamily="18" charset="0"/>
                        </a:rPr>
                        <m:t> =</m:t>
                      </m:r>
                      <m:f>
                        <m:fPr>
                          <m:ctrlPr>
                            <a:rPr lang="es-419" i="1" smtClean="0">
                              <a:solidFill>
                                <a:schemeClr val="bg1"/>
                              </a:solidFill>
                              <a:effectLst/>
                              <a:latin typeface="Cambria Math" panose="02040503050406030204" pitchFamily="18" charset="0"/>
                            </a:rPr>
                          </m:ctrlPr>
                        </m:fPr>
                        <m:num>
                          <m:r>
                            <m:rPr>
                              <m:nor/>
                            </m:rPr>
                            <a:rPr lang="es-419" smtClean="0">
                              <a:solidFill>
                                <a:schemeClr val="bg1"/>
                              </a:solidFill>
                              <a:latin typeface="KaTeX_Main"/>
                            </a:rPr>
                            <m:t>Verdaderos</m:t>
                          </m:r>
                          <m:r>
                            <m:rPr>
                              <m:nor/>
                            </m:rPr>
                            <a:rPr lang="es-419" smtClean="0">
                              <a:solidFill>
                                <a:schemeClr val="bg1"/>
                              </a:solidFill>
                              <a:latin typeface="KaTeX_Main"/>
                            </a:rPr>
                            <m:t> </m:t>
                          </m:r>
                          <m:r>
                            <m:rPr>
                              <m:nor/>
                            </m:rPr>
                            <a:rPr lang="es-419" smtClean="0">
                              <a:solidFill>
                                <a:schemeClr val="bg1"/>
                              </a:solidFill>
                              <a:latin typeface="KaTeX_Main"/>
                            </a:rPr>
                            <m:t>Positivos</m:t>
                          </m:r>
                        </m:num>
                        <m:den>
                          <m:r>
                            <m:rPr>
                              <m:nor/>
                            </m:rPr>
                            <a:rPr lang="es-419" smtClean="0">
                              <a:solidFill>
                                <a:schemeClr val="bg1"/>
                              </a:solidFill>
                              <a:latin typeface="KaTeX_Main"/>
                            </a:rPr>
                            <m:t>Verdaderos</m:t>
                          </m:r>
                          <m:r>
                            <m:rPr>
                              <m:nor/>
                            </m:rPr>
                            <a:rPr lang="es-419" smtClean="0">
                              <a:solidFill>
                                <a:schemeClr val="bg1"/>
                              </a:solidFill>
                              <a:latin typeface="KaTeX_Main"/>
                            </a:rPr>
                            <m:t> </m:t>
                          </m:r>
                          <m:r>
                            <m:rPr>
                              <m:nor/>
                            </m:rPr>
                            <a:rPr lang="es-419" smtClean="0">
                              <a:solidFill>
                                <a:schemeClr val="bg1"/>
                              </a:solidFill>
                              <a:latin typeface="KaTeX_Main"/>
                            </a:rPr>
                            <m:t>Positivos</m:t>
                          </m:r>
                          <m:r>
                            <m:rPr>
                              <m:nor/>
                            </m:rPr>
                            <a:rPr lang="es-419" b="0" i="0" smtClean="0">
                              <a:solidFill>
                                <a:schemeClr val="bg1"/>
                              </a:solidFill>
                              <a:latin typeface="KaTeX_Main"/>
                            </a:rPr>
                            <m:t> </m:t>
                          </m:r>
                          <m:r>
                            <m:rPr>
                              <m:nor/>
                            </m:rPr>
                            <a:rPr lang="es-419" smtClean="0">
                              <a:solidFill>
                                <a:schemeClr val="bg1"/>
                              </a:solidFill>
                              <a:latin typeface="KaTeX_Main"/>
                            </a:rPr>
                            <m:t>+</m:t>
                          </m:r>
                          <m:r>
                            <m:rPr>
                              <m:nor/>
                            </m:rPr>
                            <a:rPr lang="es-419" b="0" i="0" smtClean="0">
                              <a:solidFill>
                                <a:schemeClr val="bg1"/>
                              </a:solidFill>
                              <a:latin typeface="KaTeX_Main"/>
                            </a:rPr>
                            <m:t> </m:t>
                          </m:r>
                          <m:r>
                            <m:rPr>
                              <m:nor/>
                            </m:rPr>
                            <a:rPr lang="es-419" smtClean="0">
                              <a:solidFill>
                                <a:schemeClr val="bg1"/>
                              </a:solidFill>
                              <a:latin typeface="KaTeX_Main"/>
                            </a:rPr>
                            <m:t>Falsos</m:t>
                          </m:r>
                          <m:r>
                            <m:rPr>
                              <m:nor/>
                            </m:rPr>
                            <a:rPr lang="es-419" smtClean="0">
                              <a:solidFill>
                                <a:schemeClr val="bg1"/>
                              </a:solidFill>
                              <a:latin typeface="KaTeX_Main"/>
                            </a:rPr>
                            <m:t> </m:t>
                          </m:r>
                          <m:r>
                            <m:rPr>
                              <m:nor/>
                            </m:rPr>
                            <a:rPr lang="es-419" smtClean="0">
                              <a:solidFill>
                                <a:schemeClr val="bg1"/>
                              </a:solidFill>
                              <a:latin typeface="KaTeX_Main"/>
                            </a:rPr>
                            <m:t>Negativos</m:t>
                          </m:r>
                        </m:den>
                      </m:f>
                    </m:oMath>
                  </m:oMathPara>
                </a14:m>
                <a:endParaRPr lang="es-419" i="1" dirty="0">
                  <a:solidFill>
                    <a:schemeClr val="bg1"/>
                  </a:solidFill>
                  <a:latin typeface="KaTeX_Math"/>
                </a:endParaRPr>
              </a:p>
              <a:p>
                <a:endParaRPr lang="es-419" b="1" i="1" dirty="0">
                  <a:solidFill>
                    <a:schemeClr val="bg1"/>
                  </a:solidFill>
                  <a:effectLst/>
                  <a:latin typeface="KaTeX_Math"/>
                </a:endParaRPr>
              </a:p>
              <a:p>
                <a:r>
                  <a:rPr lang="es-419" b="1" dirty="0">
                    <a:solidFill>
                      <a:srgbClr val="C55A11"/>
                    </a:solidFill>
                    <a:effectLst/>
                  </a:rPr>
                  <a:t>Tasa de Falsos Positivos (FPR): </a:t>
                </a:r>
                <a:r>
                  <a:rPr lang="es-419" dirty="0">
                    <a:solidFill>
                      <a:schemeClr val="bg1"/>
                    </a:solidFill>
                    <a:effectLst/>
                  </a:rPr>
                  <a:t>Proporción de casos negativos que el modelo ha clasificado incorrectamente como positivos:</a:t>
                </a:r>
              </a:p>
              <a:p>
                <a:pPr/>
                <a14:m>
                  <m:oMathPara xmlns:m="http://schemas.openxmlformats.org/officeDocument/2006/math">
                    <m:oMathParaPr>
                      <m:jc m:val="centerGroup"/>
                    </m:oMathParaPr>
                    <m:oMath xmlns:m="http://schemas.openxmlformats.org/officeDocument/2006/math">
                      <m:r>
                        <a:rPr lang="es-419" b="0" i="1" smtClean="0">
                          <a:solidFill>
                            <a:schemeClr val="bg1"/>
                          </a:solidFill>
                          <a:effectLst/>
                          <a:latin typeface="Cambria Math" panose="02040503050406030204" pitchFamily="18" charset="0"/>
                        </a:rPr>
                        <m:t>𝐹</m:t>
                      </m:r>
                      <m:r>
                        <a:rPr lang="es-419" i="1" smtClean="0">
                          <a:solidFill>
                            <a:schemeClr val="bg1"/>
                          </a:solidFill>
                          <a:effectLst/>
                          <a:latin typeface="Cambria Math" panose="02040503050406030204" pitchFamily="18" charset="0"/>
                        </a:rPr>
                        <m:t>𝑃𝑅</m:t>
                      </m:r>
                      <m:r>
                        <a:rPr lang="es-419" i="1" smtClean="0">
                          <a:solidFill>
                            <a:schemeClr val="bg1"/>
                          </a:solidFill>
                          <a:effectLst/>
                          <a:latin typeface="Cambria Math" panose="02040503050406030204" pitchFamily="18" charset="0"/>
                        </a:rPr>
                        <m:t> =</m:t>
                      </m:r>
                      <m:f>
                        <m:fPr>
                          <m:ctrlPr>
                            <a:rPr lang="es-419" i="1" smtClean="0">
                              <a:solidFill>
                                <a:schemeClr val="bg1"/>
                              </a:solidFill>
                              <a:effectLst/>
                              <a:latin typeface="Cambria Math" panose="02040503050406030204" pitchFamily="18" charset="0"/>
                            </a:rPr>
                          </m:ctrlPr>
                        </m:fPr>
                        <m:num>
                          <m:r>
                            <m:rPr>
                              <m:nor/>
                            </m:rPr>
                            <a:rPr lang="es-419" b="0" i="0" smtClean="0">
                              <a:solidFill>
                                <a:schemeClr val="bg1"/>
                              </a:solidFill>
                              <a:latin typeface="KaTeX_Main"/>
                            </a:rPr>
                            <m:t>Falsos</m:t>
                          </m:r>
                          <m:r>
                            <m:rPr>
                              <m:nor/>
                            </m:rPr>
                            <a:rPr lang="es-419" smtClean="0">
                              <a:solidFill>
                                <a:schemeClr val="bg1"/>
                              </a:solidFill>
                              <a:latin typeface="KaTeX_Main"/>
                            </a:rPr>
                            <m:t> </m:t>
                          </m:r>
                          <m:r>
                            <m:rPr>
                              <m:nor/>
                            </m:rPr>
                            <a:rPr lang="es-419" smtClean="0">
                              <a:solidFill>
                                <a:schemeClr val="bg1"/>
                              </a:solidFill>
                              <a:latin typeface="KaTeX_Main"/>
                            </a:rPr>
                            <m:t>Positivos</m:t>
                          </m:r>
                        </m:num>
                        <m:den>
                          <m:r>
                            <m:rPr>
                              <m:nor/>
                            </m:rPr>
                            <a:rPr lang="es-419" smtClean="0">
                              <a:solidFill>
                                <a:schemeClr val="bg1"/>
                              </a:solidFill>
                              <a:latin typeface="KaTeX_Main"/>
                            </a:rPr>
                            <m:t>Falsos</m:t>
                          </m:r>
                          <m:r>
                            <m:rPr>
                              <m:nor/>
                            </m:rPr>
                            <a:rPr lang="es-419" smtClean="0">
                              <a:solidFill>
                                <a:schemeClr val="bg1"/>
                              </a:solidFill>
                              <a:latin typeface="KaTeX_Main"/>
                            </a:rPr>
                            <m:t> </m:t>
                          </m:r>
                          <m:r>
                            <m:rPr>
                              <m:nor/>
                            </m:rPr>
                            <a:rPr lang="es-419" smtClean="0">
                              <a:solidFill>
                                <a:schemeClr val="bg1"/>
                              </a:solidFill>
                              <a:latin typeface="KaTeX_Main"/>
                            </a:rPr>
                            <m:t>Positivos</m:t>
                          </m:r>
                          <m:r>
                            <m:rPr>
                              <m:nor/>
                            </m:rPr>
                            <a:rPr lang="es-419" b="0" i="0" smtClean="0">
                              <a:solidFill>
                                <a:schemeClr val="bg1"/>
                              </a:solidFill>
                              <a:latin typeface="KaTeX_Main"/>
                            </a:rPr>
                            <m:t> </m:t>
                          </m:r>
                          <m:r>
                            <m:rPr>
                              <m:nor/>
                            </m:rPr>
                            <a:rPr lang="es-419" smtClean="0">
                              <a:solidFill>
                                <a:schemeClr val="bg1"/>
                              </a:solidFill>
                              <a:latin typeface="KaTeX_Main"/>
                            </a:rPr>
                            <m:t>+</m:t>
                          </m:r>
                          <m:r>
                            <m:rPr>
                              <m:nor/>
                            </m:rPr>
                            <a:rPr lang="es-419" b="0" i="0" smtClean="0">
                              <a:solidFill>
                                <a:schemeClr val="bg1"/>
                              </a:solidFill>
                              <a:latin typeface="KaTeX_Main"/>
                            </a:rPr>
                            <m:t> </m:t>
                          </m:r>
                          <m:r>
                            <m:rPr>
                              <m:nor/>
                            </m:rPr>
                            <a:rPr lang="es-419" smtClean="0">
                              <a:solidFill>
                                <a:schemeClr val="bg1"/>
                              </a:solidFill>
                              <a:latin typeface="KaTeX_Main"/>
                            </a:rPr>
                            <m:t>Verdaderos</m:t>
                          </m:r>
                          <m:r>
                            <m:rPr>
                              <m:nor/>
                            </m:rPr>
                            <a:rPr lang="es-419" smtClean="0">
                              <a:solidFill>
                                <a:schemeClr val="bg1"/>
                              </a:solidFill>
                              <a:latin typeface="KaTeX_Main"/>
                            </a:rPr>
                            <m:t> </m:t>
                          </m:r>
                          <m:r>
                            <m:rPr>
                              <m:nor/>
                            </m:rPr>
                            <a:rPr lang="es-419" smtClean="0">
                              <a:solidFill>
                                <a:schemeClr val="bg1"/>
                              </a:solidFill>
                              <a:latin typeface="KaTeX_Main"/>
                            </a:rPr>
                            <m:t>Negativos</m:t>
                          </m:r>
                        </m:den>
                      </m:f>
                    </m:oMath>
                  </m:oMathPara>
                </a14:m>
                <a:endParaRPr lang="es-419" dirty="0">
                  <a:solidFill>
                    <a:schemeClr val="bg1"/>
                  </a:solidFill>
                  <a:effectLst/>
                </a:endParaRPr>
              </a:p>
            </p:txBody>
          </p:sp>
        </mc:Choice>
        <mc:Fallback xmlns="">
          <p:sp>
            <p:nvSpPr>
              <p:cNvPr id="11" name="TextBox 10">
                <a:extLst>
                  <a:ext uri="{FF2B5EF4-FFF2-40B4-BE49-F238E27FC236}">
                    <a16:creationId xmlns:a16="http://schemas.microsoft.com/office/drawing/2014/main" id="{4064F028-AE57-C1F1-1685-9AB4D4C5D4EC}"/>
                  </a:ext>
                </a:extLst>
              </p:cNvPr>
              <p:cNvSpPr txBox="1">
                <a:spLocks noRot="1" noChangeAspect="1" noMove="1" noResize="1" noEditPoints="1" noAdjustHandles="1" noChangeArrowheads="1" noChangeShapeType="1" noTextEdit="1"/>
              </p:cNvSpPr>
              <p:nvPr/>
            </p:nvSpPr>
            <p:spPr>
              <a:xfrm>
                <a:off x="371093" y="2718054"/>
                <a:ext cx="5047929" cy="3990754"/>
              </a:xfrm>
              <a:prstGeom prst="rect">
                <a:avLst/>
              </a:prstGeom>
              <a:blipFill>
                <a:blip r:embed="rId3"/>
                <a:stretch>
                  <a:fillRect l="-1087" t="-916"/>
                </a:stretch>
              </a:blipFill>
            </p:spPr>
            <p:txBody>
              <a:bodyPr/>
              <a:lstStyle/>
              <a:p>
                <a:r>
                  <a:rPr lang="es-BO">
                    <a:noFill/>
                  </a:rPr>
                  <a:t> </a:t>
                </a:r>
              </a:p>
            </p:txBody>
          </p:sp>
        </mc:Fallback>
      </mc:AlternateContent>
      <p:sp>
        <p:nvSpPr>
          <p:cNvPr id="12" name="Title 1">
            <a:extLst>
              <a:ext uri="{FF2B5EF4-FFF2-40B4-BE49-F238E27FC236}">
                <a16:creationId xmlns:a16="http://schemas.microsoft.com/office/drawing/2014/main" id="{19DE995F-EF26-1B18-D09A-D6953082F994}"/>
              </a:ext>
            </a:extLst>
          </p:cNvPr>
          <p:cNvSpPr txBox="1">
            <a:spLocks/>
          </p:cNvSpPr>
          <p:nvPr/>
        </p:nvSpPr>
        <p:spPr>
          <a:xfrm>
            <a:off x="371094" y="827773"/>
            <a:ext cx="3438144" cy="15641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a:lstStyle>
          <a:p>
            <a:r>
              <a:rPr lang="es-BO" sz="3200">
                <a:solidFill>
                  <a:schemeClr val="accent2">
                    <a:lumMod val="75000"/>
                  </a:schemeClr>
                </a:solidFill>
              </a:rPr>
              <a:t>Métricas de evaluación: clasificación   </a:t>
            </a:r>
            <a:endParaRPr lang="es-BO" sz="3200" dirty="0">
              <a:solidFill>
                <a:schemeClr val="accent2">
                  <a:lumMod val="75000"/>
                </a:schemeClr>
              </a:solidFill>
            </a:endParaRPr>
          </a:p>
        </p:txBody>
      </p:sp>
    </p:spTree>
    <p:extLst>
      <p:ext uri="{BB962C8B-B14F-4D97-AF65-F5344CB8AC3E}">
        <p14:creationId xmlns:p14="http://schemas.microsoft.com/office/powerpoint/2010/main" val="3949294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CC3DDCC4-7E03-A6C0-361D-8D8E65DAC0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28" r="9090" b="11458"/>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D7226-FB71-4440-64B0-BE9B32C62768}"/>
              </a:ext>
            </a:extLst>
          </p:cNvPr>
          <p:cNvSpPr>
            <a:spLocks noGrp="1"/>
          </p:cNvSpPr>
          <p:nvPr>
            <p:ph type="title"/>
          </p:nvPr>
        </p:nvSpPr>
        <p:spPr>
          <a:xfrm>
            <a:off x="371094" y="827773"/>
            <a:ext cx="3438144" cy="1564105"/>
          </a:xfrm>
        </p:spPr>
        <p:txBody>
          <a:bodyPr anchor="b">
            <a:normAutofit/>
          </a:bodyPr>
          <a:lstStyle/>
          <a:p>
            <a:r>
              <a:rPr lang="es-BO" sz="3200" dirty="0">
                <a:solidFill>
                  <a:schemeClr val="accent2">
                    <a:lumMod val="75000"/>
                  </a:schemeClr>
                </a:solidFill>
              </a:rPr>
              <a:t>Métricas de evaluación: clasificación   </a:t>
            </a:r>
          </a:p>
        </p:txBody>
      </p:sp>
      <p:sp>
        <p:nvSpPr>
          <p:cNvPr id="6155" name="Rectangle 615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7" name="Rectangle 61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C1D9A44-4F44-2B85-32D0-451AE9194FA0}"/>
              </a:ext>
            </a:extLst>
          </p:cNvPr>
          <p:cNvSpPr txBox="1"/>
          <p:nvPr/>
        </p:nvSpPr>
        <p:spPr>
          <a:xfrm>
            <a:off x="245965" y="2833134"/>
            <a:ext cx="6674599" cy="3985706"/>
          </a:xfrm>
          <a:prstGeom prst="rect">
            <a:avLst/>
          </a:prstGeom>
          <a:noFill/>
        </p:spPr>
        <p:txBody>
          <a:bodyPr wrap="square">
            <a:spAutoFit/>
          </a:bodyPr>
          <a:lstStyle/>
          <a:p>
            <a:pPr algn="l"/>
            <a:r>
              <a:rPr lang="es-ES" sz="2300" b="0" i="0" dirty="0">
                <a:solidFill>
                  <a:srgbClr val="D1D5DB"/>
                </a:solidFill>
                <a:effectLst/>
                <a:latin typeface="Söhne"/>
              </a:rPr>
              <a:t>Un modelo con un AUC más alto indica que el modelo es capaz de discriminar mejor entre las dos clases en comparación con un modelo con un AUC más bajo.</a:t>
            </a:r>
          </a:p>
          <a:p>
            <a:pPr marL="342900" indent="-342900" algn="l">
              <a:buFont typeface="Arial" panose="020B0604020202020204" pitchFamily="34" charset="0"/>
              <a:buChar char="•"/>
            </a:pPr>
            <a:r>
              <a:rPr lang="es-ES" sz="2300" b="0" i="0" dirty="0">
                <a:solidFill>
                  <a:srgbClr val="C55A11"/>
                </a:solidFill>
                <a:effectLst/>
                <a:latin typeface="Söhne"/>
              </a:rPr>
              <a:t>AUC = 0.5: </a:t>
            </a:r>
            <a:r>
              <a:rPr lang="es-ES" sz="2300" b="0" i="0" dirty="0">
                <a:solidFill>
                  <a:srgbClr val="D1D5DB"/>
                </a:solidFill>
                <a:effectLst/>
                <a:latin typeface="Söhne"/>
              </a:rPr>
              <a:t>rendimiento similar al azar</a:t>
            </a:r>
          </a:p>
          <a:p>
            <a:pPr marL="342900" indent="-342900" algn="l">
              <a:buFont typeface="Arial" panose="020B0604020202020204" pitchFamily="34" charset="0"/>
              <a:buChar char="•"/>
            </a:pPr>
            <a:r>
              <a:rPr lang="es-ES" sz="2300" b="0" i="0" dirty="0">
                <a:solidFill>
                  <a:srgbClr val="C55A11"/>
                </a:solidFill>
                <a:effectLst/>
                <a:latin typeface="Söhne"/>
              </a:rPr>
              <a:t>0.5 &lt; AUC &lt; 1: </a:t>
            </a:r>
            <a:r>
              <a:rPr lang="es-ES" sz="2300" b="0" i="0" dirty="0">
                <a:solidFill>
                  <a:srgbClr val="D1D5DB"/>
                </a:solidFill>
                <a:effectLst/>
                <a:latin typeface="Söhne"/>
              </a:rPr>
              <a:t>Buena capacidad de discriminación, y un valor más cercano a 1 indica un mejor rendimiento.</a:t>
            </a:r>
          </a:p>
          <a:p>
            <a:pPr marL="342900" indent="-342900" algn="l">
              <a:buFont typeface="Arial" panose="020B0604020202020204" pitchFamily="34" charset="0"/>
              <a:buChar char="•"/>
            </a:pPr>
            <a:r>
              <a:rPr lang="es-ES" sz="2300" b="0" i="0" dirty="0">
                <a:solidFill>
                  <a:srgbClr val="C55A11"/>
                </a:solidFill>
                <a:effectLst/>
                <a:latin typeface="Söhne"/>
              </a:rPr>
              <a:t>AUC = 1: </a:t>
            </a:r>
            <a:r>
              <a:rPr lang="es-ES" sz="2300" b="0" i="0" dirty="0">
                <a:solidFill>
                  <a:srgbClr val="D1D5DB"/>
                </a:solidFill>
                <a:effectLst/>
                <a:latin typeface="Söhne"/>
              </a:rPr>
              <a:t>El modelo es capaz de clasificar perfectamente entre las clases positivas y negativas.</a:t>
            </a:r>
          </a:p>
          <a:p>
            <a:pPr>
              <a:spcAft>
                <a:spcPts val="600"/>
              </a:spcAft>
            </a:pPr>
            <a:endParaRPr lang="es-ES" sz="2300" b="0" i="0" dirty="0">
              <a:solidFill>
                <a:srgbClr val="D1D5DB"/>
              </a:solidFill>
              <a:effectLst/>
              <a:latin typeface="Söhne"/>
            </a:endParaRPr>
          </a:p>
        </p:txBody>
      </p:sp>
      <p:pic>
        <p:nvPicPr>
          <p:cNvPr id="4" name="Picture 3">
            <a:extLst>
              <a:ext uri="{FF2B5EF4-FFF2-40B4-BE49-F238E27FC236}">
                <a16:creationId xmlns:a16="http://schemas.microsoft.com/office/drawing/2014/main" id="{6DCD757F-AABE-74AF-C46B-3A31540D72B6}"/>
              </a:ext>
            </a:extLst>
          </p:cNvPr>
          <p:cNvPicPr>
            <a:picLocks noChangeAspect="1"/>
          </p:cNvPicPr>
          <p:nvPr/>
        </p:nvPicPr>
        <p:blipFill>
          <a:blip r:embed="rId3"/>
          <a:stretch>
            <a:fillRect/>
          </a:stretch>
        </p:blipFill>
        <p:spPr>
          <a:xfrm>
            <a:off x="4237480" y="173254"/>
            <a:ext cx="2524467" cy="2524467"/>
          </a:xfrm>
          <a:prstGeom prst="rect">
            <a:avLst/>
          </a:prstGeom>
        </p:spPr>
      </p:pic>
    </p:spTree>
    <p:extLst>
      <p:ext uri="{BB962C8B-B14F-4D97-AF65-F5344CB8AC3E}">
        <p14:creationId xmlns:p14="http://schemas.microsoft.com/office/powerpoint/2010/main" val="2056607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67482C-94EC-1BDF-361B-55C618642FA2}"/>
              </a:ext>
            </a:extLst>
          </p:cNvPr>
          <p:cNvPicPr>
            <a:picLocks noChangeAspect="1"/>
          </p:cNvPicPr>
          <p:nvPr/>
        </p:nvPicPr>
        <p:blipFill rotWithShape="1">
          <a:blip r:embed="rId2"/>
          <a:srcRect l="9091" t="9405" r="-2" b="18672"/>
          <a:stretch/>
        </p:blipFill>
        <p:spPr>
          <a:xfrm>
            <a:off x="-2" y="10"/>
            <a:ext cx="866851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C4C752BF-983C-8FDF-6095-1DB1E8909893}"/>
              </a:ext>
            </a:extLst>
          </p:cNvPr>
          <p:cNvSpPr>
            <a:spLocks noGrp="1"/>
          </p:cNvSpPr>
          <p:nvPr>
            <p:ph type="title"/>
          </p:nvPr>
        </p:nvSpPr>
        <p:spPr>
          <a:xfrm>
            <a:off x="7764304" y="221890"/>
            <a:ext cx="4023360" cy="4681671"/>
          </a:xfrm>
        </p:spPr>
        <p:txBody>
          <a:bodyPr vert="horz" lIns="91440" tIns="45720" rIns="91440" bIns="45720" rtlCol="0" anchor="b">
            <a:normAutofit/>
          </a:bodyPr>
          <a:lstStyle/>
          <a:p>
            <a:pPr algn="r"/>
            <a:r>
              <a:rPr lang="es-BO" sz="5400" dirty="0">
                <a:solidFill>
                  <a:srgbClr val="C55A11"/>
                </a:solidFill>
                <a:ea typeface="Calibri" panose="020F0502020204030204" pitchFamily="34" charset="0"/>
                <a:cs typeface="Times New Roman" panose="02020603050405020304" pitchFamily="18" charset="0"/>
              </a:rPr>
              <a:t>Aprendizaje automático</a:t>
            </a:r>
            <a:br>
              <a:rPr lang="es-BO" sz="5400" dirty="0">
                <a:solidFill>
                  <a:srgbClr val="C55A11"/>
                </a:solidFill>
                <a:ea typeface="Calibri" panose="020F0502020204030204" pitchFamily="34" charset="0"/>
                <a:cs typeface="Times New Roman" panose="02020603050405020304" pitchFamily="18" charset="0"/>
              </a:rPr>
            </a:br>
            <a:br>
              <a:rPr lang="es-BO" sz="5400" dirty="0">
                <a:solidFill>
                  <a:srgbClr val="C55A11"/>
                </a:solidFill>
                <a:ea typeface="Calibri" panose="020F0502020204030204" pitchFamily="34" charset="0"/>
                <a:cs typeface="Times New Roman" panose="02020603050405020304" pitchFamily="18" charset="0"/>
              </a:rPr>
            </a:br>
            <a:r>
              <a:rPr lang="es-BO" sz="5400" dirty="0">
                <a:solidFill>
                  <a:srgbClr val="C55A11"/>
                </a:solidFill>
                <a:latin typeface="Agency FB" panose="020B0503020202020204" pitchFamily="34" charset="0"/>
                <a:ea typeface="Calibri" panose="020F0502020204030204" pitchFamily="34" charset="0"/>
                <a:cs typeface="Times New Roman" panose="02020603050405020304" pitchFamily="18" charset="0"/>
              </a:rPr>
              <a:t>Machine </a:t>
            </a:r>
            <a:r>
              <a:rPr lang="es-BO" sz="5400" dirty="0" err="1">
                <a:solidFill>
                  <a:srgbClr val="C55A11"/>
                </a:solidFill>
                <a:latin typeface="Agency FB" panose="020B0503020202020204" pitchFamily="34" charset="0"/>
                <a:ea typeface="Calibri" panose="020F0502020204030204" pitchFamily="34" charset="0"/>
                <a:cs typeface="Times New Roman" panose="02020603050405020304" pitchFamily="18" charset="0"/>
              </a:rPr>
              <a:t>learning</a:t>
            </a:r>
            <a:br>
              <a:rPr lang="es-BO" sz="5400" dirty="0">
                <a:solidFill>
                  <a:srgbClr val="C55A11"/>
                </a:solidFill>
                <a:ea typeface="Calibri" panose="020F0502020204030204" pitchFamily="34" charset="0"/>
                <a:cs typeface="Times New Roman" panose="02020603050405020304" pitchFamily="18" charset="0"/>
              </a:rPr>
            </a:br>
            <a:endParaRPr lang="es-BO" sz="5400" dirty="0">
              <a:solidFill>
                <a:srgbClr val="C55A11"/>
              </a:solidFill>
              <a:latin typeface="+mj-lt"/>
            </a:endParaRPr>
          </a:p>
        </p:txBody>
      </p:sp>
    </p:spTree>
    <p:extLst>
      <p:ext uri="{BB962C8B-B14F-4D97-AF65-F5344CB8AC3E}">
        <p14:creationId xmlns:p14="http://schemas.microsoft.com/office/powerpoint/2010/main" val="108932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80F9F485-F314-DAA7-B553-0DAF71CB96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53" r="9090" b="1533"/>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Rectangle 92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29" name="Rectangle 92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90B4094C-2AAF-4626-0D92-A0A1243A6BA7}"/>
              </a:ext>
            </a:extLst>
          </p:cNvPr>
          <p:cNvSpPr>
            <a:spLocks noGrp="1"/>
          </p:cNvSpPr>
          <p:nvPr>
            <p:ph type="title"/>
          </p:nvPr>
        </p:nvSpPr>
        <p:spPr>
          <a:xfrm>
            <a:off x="371094" y="949409"/>
            <a:ext cx="3438144" cy="1442466"/>
          </a:xfrm>
        </p:spPr>
        <p:txBody>
          <a:bodyPr anchor="b">
            <a:normAutofit/>
          </a:bodyPr>
          <a:lstStyle/>
          <a:p>
            <a:r>
              <a:rPr lang="es-BO" sz="3200" dirty="0">
                <a:solidFill>
                  <a:schemeClr val="accent2">
                    <a:lumMod val="75000"/>
                  </a:schemeClr>
                </a:solidFill>
              </a:rPr>
              <a:t>Métricas de evaluación: regresión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D6894-68FC-BC41-43DA-07B4AA116780}"/>
                  </a:ext>
                </a:extLst>
              </p:cNvPr>
              <p:cNvSpPr txBox="1"/>
              <p:nvPr/>
            </p:nvSpPr>
            <p:spPr>
              <a:xfrm>
                <a:off x="371094" y="2521765"/>
                <a:ext cx="5724906" cy="4206344"/>
              </a:xfrm>
              <a:prstGeom prst="rect">
                <a:avLst/>
              </a:prstGeom>
              <a:noFill/>
            </p:spPr>
            <p:txBody>
              <a:bodyPr wrap="square">
                <a:spAutoFit/>
              </a:bodyPr>
              <a:lstStyle/>
              <a:p>
                <a:pPr>
                  <a:spcAft>
                    <a:spcPts val="600"/>
                  </a:spcAft>
                </a:pPr>
                <a:r>
                  <a:rPr lang="es-BO" sz="2400" dirty="0">
                    <a:solidFill>
                      <a:schemeClr val="bg1"/>
                    </a:solidFill>
                    <a:ea typeface="Cambria Math" panose="02040503050406030204" pitchFamily="18" charset="0"/>
                  </a:rPr>
                  <a:t>Error cuadrático medio (MSE):</a:t>
                </a:r>
              </a:p>
              <a:p>
                <a:pPr/>
                <a14:m>
                  <m:oMathPara xmlns:m="http://schemas.openxmlformats.org/officeDocument/2006/math">
                    <m:oMathParaPr>
                      <m:jc m:val="left"/>
                    </m:oMathParaPr>
                    <m:oMath xmlns:m="http://schemas.openxmlformats.org/officeDocument/2006/math">
                      <m:r>
                        <m:rPr>
                          <m:sty m:val="p"/>
                        </m:rPr>
                        <a:rPr lang="en-US" sz="2400" b="0" i="0" dirty="0" smtClean="0">
                          <a:solidFill>
                            <a:schemeClr val="bg1"/>
                          </a:solidFill>
                          <a:latin typeface="Cambria Math" panose="02040503050406030204" pitchFamily="18" charset="0"/>
                          <a:ea typeface="Cambria Math" panose="02040503050406030204" pitchFamily="18" charset="0"/>
                        </a:rPr>
                        <m:t>MSE</m:t>
                      </m:r>
                      <m:r>
                        <a:rPr lang="en-US" sz="2400" b="1" i="1" dirty="0" smtClean="0">
                          <a:solidFill>
                            <a:schemeClr val="bg1"/>
                          </a:solidFill>
                          <a:latin typeface="Cambria Math" panose="02040503050406030204" pitchFamily="18" charset="0"/>
                          <a:ea typeface="Cambria Math" panose="02040503050406030204" pitchFamily="18" charset="0"/>
                        </a:rPr>
                        <m:t>= </m:t>
                      </m:r>
                      <m:f>
                        <m:fPr>
                          <m:ctrlPr>
                            <a:rPr lang="en-US" sz="2400" i="1" dirty="0" smtClean="0">
                              <a:solidFill>
                                <a:schemeClr val="bg1"/>
                              </a:solidFill>
                              <a:latin typeface="Cambria Math" panose="02040503050406030204" pitchFamily="18" charset="0"/>
                              <a:ea typeface="Cambria Math" panose="02040503050406030204" pitchFamily="18" charset="0"/>
                            </a:rPr>
                          </m:ctrlPr>
                        </m:fPr>
                        <m:num>
                          <m:r>
                            <a:rPr lang="en-US" sz="2400" b="0" i="1" dirty="0" smtClean="0">
                              <a:solidFill>
                                <a:schemeClr val="bg1"/>
                              </a:solidFill>
                              <a:latin typeface="Cambria Math" panose="02040503050406030204" pitchFamily="18" charset="0"/>
                              <a:ea typeface="Cambria Math" panose="02040503050406030204" pitchFamily="18" charset="0"/>
                            </a:rPr>
                            <m:t>1</m:t>
                          </m:r>
                        </m:num>
                        <m:den>
                          <m:r>
                            <a:rPr lang="en-US" sz="2400" b="0" i="1" dirty="0" smtClean="0">
                              <a:solidFill>
                                <a:schemeClr val="bg1"/>
                              </a:solidFill>
                              <a:latin typeface="Cambria Math" panose="02040503050406030204" pitchFamily="18" charset="0"/>
                              <a:ea typeface="Cambria Math" panose="02040503050406030204" pitchFamily="18" charset="0"/>
                            </a:rPr>
                            <m:t>𝑚</m:t>
                          </m:r>
                        </m:den>
                      </m:f>
                      <m:nary>
                        <m:naryPr>
                          <m:chr m:val="∑"/>
                          <m:ctrlPr>
                            <a:rPr lang="en-US" sz="2400" b="1" i="1" dirty="0" smtClean="0">
                              <a:solidFill>
                                <a:schemeClr val="bg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bg1"/>
                              </a:solidFill>
                              <a:latin typeface="Cambria Math" panose="02040503050406030204" pitchFamily="18" charset="0"/>
                              <a:ea typeface="Cambria Math" panose="02040503050406030204" pitchFamily="18" charset="0"/>
                            </a:rPr>
                            <m:t>𝑖</m:t>
                          </m:r>
                          <m:r>
                            <a:rPr lang="en-US" sz="2400" b="0" i="1" dirty="0" smtClean="0">
                              <a:solidFill>
                                <a:schemeClr val="bg1"/>
                              </a:solidFill>
                              <a:latin typeface="Cambria Math" panose="02040503050406030204" pitchFamily="18" charset="0"/>
                              <a:ea typeface="Cambria Math" panose="02040503050406030204" pitchFamily="18" charset="0"/>
                            </a:rPr>
                            <m:t>=</m:t>
                          </m:r>
                          <m:r>
                            <a:rPr lang="en-US" sz="2400" b="0" i="1" dirty="0" smtClean="0">
                              <a:solidFill>
                                <a:schemeClr val="bg1"/>
                              </a:solidFill>
                              <a:latin typeface="Cambria Math" panose="02040503050406030204" pitchFamily="18" charset="0"/>
                              <a:ea typeface="Cambria Math" panose="02040503050406030204" pitchFamily="18" charset="0"/>
                            </a:rPr>
                            <m:t>𝑚</m:t>
                          </m:r>
                        </m:sub>
                        <m:sup>
                          <m:r>
                            <a:rPr lang="en-US" sz="2400" b="0" i="1" dirty="0" smtClean="0">
                              <a:solidFill>
                                <a:schemeClr val="bg1"/>
                              </a:solidFill>
                              <a:latin typeface="Cambria Math" panose="02040503050406030204" pitchFamily="18" charset="0"/>
                              <a:ea typeface="Cambria Math" panose="02040503050406030204" pitchFamily="18" charset="0"/>
                            </a:rPr>
                            <m:t>𝑛</m:t>
                          </m:r>
                        </m:sup>
                        <m:e>
                          <m:sSup>
                            <m:sSupPr>
                              <m:ctrlPr>
                                <a:rPr lang="en-US" sz="2400" b="1" i="1" dirty="0" smtClean="0">
                                  <a:solidFill>
                                    <a:schemeClr val="bg1"/>
                                  </a:solidFill>
                                  <a:latin typeface="Cambria Math" panose="02040503050406030204" pitchFamily="18" charset="0"/>
                                  <a:ea typeface="Cambria Math" panose="02040503050406030204" pitchFamily="18" charset="0"/>
                                </a:rPr>
                              </m:ctrlPr>
                            </m:sSupPr>
                            <m:e>
                              <m:r>
                                <a:rPr lang="en-US" sz="2400" b="1" i="1" dirty="0">
                                  <a:solidFill>
                                    <a:schemeClr val="bg1"/>
                                  </a:solidFill>
                                  <a:latin typeface="Cambria Math" panose="02040503050406030204" pitchFamily="18" charset="0"/>
                                  <a:ea typeface="Cambria Math" panose="02040503050406030204" pitchFamily="18" charset="0"/>
                                </a:rPr>
                                <m:t>(</m:t>
                              </m:r>
                              <m:sSub>
                                <m:sSubPr>
                                  <m:ctrlPr>
                                    <a:rPr lang="es-BO" sz="2400" i="1" dirty="0" err="1">
                                      <a:solidFill>
                                        <a:schemeClr val="bg1"/>
                                      </a:solidFill>
                                      <a:latin typeface="Cambria Math" panose="02040503050406030204" pitchFamily="18" charset="0"/>
                                      <a:ea typeface="Cambria Math" panose="02040503050406030204" pitchFamily="18" charset="0"/>
                                    </a:rPr>
                                  </m:ctrlPr>
                                </m:sSubPr>
                                <m:e>
                                  <m:r>
                                    <a:rPr lang="es-BO" sz="2400" b="0" i="1" dirty="0" err="1">
                                      <a:solidFill>
                                        <a:schemeClr val="bg1"/>
                                      </a:solidFill>
                                      <a:latin typeface="Cambria Math" panose="02040503050406030204" pitchFamily="18" charset="0"/>
                                      <a:ea typeface="Cambria Math" panose="02040503050406030204" pitchFamily="18" charset="0"/>
                                    </a:rPr>
                                    <m:t>𝑦</m:t>
                                  </m:r>
                                </m:e>
                                <m:sub>
                                  <m:r>
                                    <a:rPr lang="es-BO" sz="2400" b="0" i="1" dirty="0" err="1">
                                      <a:solidFill>
                                        <a:schemeClr val="bg1"/>
                                      </a:solidFill>
                                      <a:latin typeface="Cambria Math" panose="02040503050406030204" pitchFamily="18" charset="0"/>
                                      <a:ea typeface="Cambria Math" panose="02040503050406030204" pitchFamily="18" charset="0"/>
                                    </a:rPr>
                                    <m:t>𝑡</m:t>
                                  </m:r>
                                  <m:r>
                                    <a:rPr lang="en-US" sz="2400" b="0" i="1" dirty="0" smtClean="0">
                                      <a:solidFill>
                                        <a:schemeClr val="bg1"/>
                                      </a:solidFill>
                                      <a:latin typeface="Cambria Math" panose="02040503050406030204" pitchFamily="18" charset="0"/>
                                      <a:ea typeface="Cambria Math" panose="02040503050406030204" pitchFamily="18" charset="0"/>
                                    </a:rPr>
                                    <m:t>𝑒𝑠𝑡</m:t>
                                  </m:r>
                                </m:sub>
                              </m:sSub>
                              <m:r>
                                <a:rPr lang="es-BO" sz="2400" b="0" i="1" dirty="0">
                                  <a:solidFill>
                                    <a:schemeClr val="bg1"/>
                                  </a:solidFill>
                                  <a:latin typeface="Cambria Math" panose="02040503050406030204" pitchFamily="18" charset="0"/>
                                  <a:ea typeface="Cambria Math" panose="02040503050406030204" pitchFamily="18" charset="0"/>
                                </a:rPr>
                                <m:t> − </m:t>
                              </m:r>
                              <m:sSub>
                                <m:sSubPr>
                                  <m:ctrlPr>
                                    <a:rPr lang="es-BO" sz="2400" i="1" dirty="0" err="1">
                                      <a:solidFill>
                                        <a:schemeClr val="bg1"/>
                                      </a:solidFill>
                                      <a:latin typeface="Cambria Math" panose="02040503050406030204" pitchFamily="18" charset="0"/>
                                      <a:ea typeface="Cambria Math" panose="02040503050406030204" pitchFamily="18" charset="0"/>
                                    </a:rPr>
                                  </m:ctrlPr>
                                </m:sSubPr>
                                <m:e>
                                  <m:r>
                                    <a:rPr lang="es-BO" sz="2400" b="0" i="1" dirty="0" err="1">
                                      <a:solidFill>
                                        <a:schemeClr val="bg1"/>
                                      </a:solidFill>
                                      <a:latin typeface="Cambria Math" panose="02040503050406030204" pitchFamily="18" charset="0"/>
                                      <a:ea typeface="Cambria Math" panose="02040503050406030204" pitchFamily="18" charset="0"/>
                                    </a:rPr>
                                    <m:t>𝑦</m:t>
                                  </m:r>
                                </m:e>
                                <m:sub>
                                  <m:r>
                                    <a:rPr lang="es-BO" sz="2400" b="0" i="1" dirty="0" smtClean="0">
                                      <a:solidFill>
                                        <a:schemeClr val="bg1"/>
                                      </a:solidFill>
                                      <a:latin typeface="Cambria Math" panose="02040503050406030204" pitchFamily="18" charset="0"/>
                                      <a:ea typeface="Cambria Math" panose="02040503050406030204" pitchFamily="18" charset="0"/>
                                    </a:rPr>
                                    <m:t>𝑝𝑟𝑜𝑛𝑜𝑠𝑡𝑖𝑐𝑜</m:t>
                                  </m:r>
                                </m:sub>
                              </m:sSub>
                              <m:r>
                                <a:rPr lang="en-US" sz="2400" b="1" i="1" dirty="0">
                                  <a:solidFill>
                                    <a:schemeClr val="bg1"/>
                                  </a:solidFill>
                                  <a:latin typeface="Cambria Math" panose="02040503050406030204" pitchFamily="18" charset="0"/>
                                  <a:ea typeface="Cambria Math" panose="02040503050406030204" pitchFamily="18" charset="0"/>
                                </a:rPr>
                                <m:t>)</m:t>
                              </m:r>
                            </m:e>
                            <m:sup>
                              <m:r>
                                <a:rPr lang="en-US" sz="2400" b="0" i="1" dirty="0" smtClean="0">
                                  <a:solidFill>
                                    <a:schemeClr val="bg1"/>
                                  </a:solidFill>
                                  <a:latin typeface="Cambria Math" panose="02040503050406030204" pitchFamily="18" charset="0"/>
                                  <a:ea typeface="Cambria Math" panose="02040503050406030204" pitchFamily="18" charset="0"/>
                                </a:rPr>
                                <m:t>2</m:t>
                              </m:r>
                            </m:sup>
                          </m:sSup>
                        </m:e>
                      </m:nary>
                    </m:oMath>
                  </m:oMathPara>
                </a14:m>
                <a:endParaRPr lang="es-ES" sz="2400" b="1" dirty="0">
                  <a:solidFill>
                    <a:schemeClr val="bg1"/>
                  </a:solidFill>
                  <a:ea typeface="Cambria Math" panose="02040503050406030204" pitchFamily="18" charset="0"/>
                </a:endParaRPr>
              </a:p>
              <a:p>
                <a:endParaRPr lang="es-ES" sz="2400" b="1" dirty="0">
                  <a:solidFill>
                    <a:schemeClr val="bg1"/>
                  </a:solidFill>
                  <a:ea typeface="Cambria Math" panose="02040503050406030204" pitchFamily="18" charset="0"/>
                </a:endParaRPr>
              </a:p>
              <a:p>
                <a:pPr>
                  <a:spcAft>
                    <a:spcPts val="600"/>
                  </a:spcAft>
                </a:pPr>
                <a:r>
                  <a:rPr lang="es-BO" sz="2400" dirty="0">
                    <a:solidFill>
                      <a:schemeClr val="bg1"/>
                    </a:solidFill>
                    <a:ea typeface="Cambria Math" panose="02040503050406030204" pitchFamily="18" charset="0"/>
                  </a:rPr>
                  <a:t>Raíz del error cuadrático medio (MSE):</a:t>
                </a:r>
              </a:p>
              <a:p>
                <a:pPr/>
                <a14:m>
                  <m:oMathPara xmlns:m="http://schemas.openxmlformats.org/officeDocument/2006/math">
                    <m:oMathParaPr>
                      <m:jc m:val="left"/>
                    </m:oMathParaPr>
                    <m:oMath xmlns:m="http://schemas.openxmlformats.org/officeDocument/2006/math">
                      <m:r>
                        <m:rPr>
                          <m:sty m:val="p"/>
                        </m:rPr>
                        <a:rPr lang="en-US" sz="2400" b="0" i="0" dirty="0" smtClean="0">
                          <a:solidFill>
                            <a:schemeClr val="bg1"/>
                          </a:solidFill>
                          <a:latin typeface="Cambria Math" panose="02040503050406030204" pitchFamily="18" charset="0"/>
                          <a:ea typeface="Cambria Math" panose="02040503050406030204" pitchFamily="18" charset="0"/>
                        </a:rPr>
                        <m:t>RMSE</m:t>
                      </m:r>
                      <m:r>
                        <a:rPr lang="en-US" sz="2400" b="1" i="1" dirty="0" smtClean="0">
                          <a:solidFill>
                            <a:schemeClr val="bg1"/>
                          </a:solidFill>
                          <a:latin typeface="Cambria Math" panose="02040503050406030204" pitchFamily="18" charset="0"/>
                          <a:ea typeface="Cambria Math" panose="02040503050406030204" pitchFamily="18" charset="0"/>
                        </a:rPr>
                        <m:t>= </m:t>
                      </m:r>
                      <m:rad>
                        <m:radPr>
                          <m:degHide m:val="on"/>
                          <m:ctrlPr>
                            <a:rPr lang="en-US" sz="2400" b="1" i="1" dirty="0" smtClean="0">
                              <a:solidFill>
                                <a:schemeClr val="bg1"/>
                              </a:solidFill>
                              <a:latin typeface="Cambria Math" panose="02040503050406030204" pitchFamily="18" charset="0"/>
                              <a:ea typeface="Cambria Math" panose="02040503050406030204" pitchFamily="18" charset="0"/>
                            </a:rPr>
                          </m:ctrlPr>
                        </m:radPr>
                        <m:deg/>
                        <m:e>
                          <m:f>
                            <m:fPr>
                              <m:ctrlPr>
                                <a:rPr lang="en-US" sz="2400" i="1" dirty="0">
                                  <a:solidFill>
                                    <a:schemeClr val="bg1"/>
                                  </a:solidFill>
                                  <a:latin typeface="Cambria Math" panose="02040503050406030204" pitchFamily="18" charset="0"/>
                                  <a:ea typeface="Cambria Math" panose="02040503050406030204" pitchFamily="18" charset="0"/>
                                </a:rPr>
                              </m:ctrlPr>
                            </m:fPr>
                            <m:num>
                              <m:r>
                                <a:rPr lang="en-US" sz="2400" i="1" dirty="0">
                                  <a:solidFill>
                                    <a:schemeClr val="bg1"/>
                                  </a:solidFill>
                                  <a:latin typeface="Cambria Math" panose="02040503050406030204" pitchFamily="18" charset="0"/>
                                  <a:ea typeface="Cambria Math" panose="02040503050406030204" pitchFamily="18" charset="0"/>
                                </a:rPr>
                                <m:t>1</m:t>
                              </m:r>
                            </m:num>
                            <m:den>
                              <m:r>
                                <a:rPr lang="en-US" sz="2400" i="1" dirty="0">
                                  <a:solidFill>
                                    <a:schemeClr val="bg1"/>
                                  </a:solidFill>
                                  <a:latin typeface="Cambria Math" panose="02040503050406030204" pitchFamily="18" charset="0"/>
                                  <a:ea typeface="Cambria Math" panose="02040503050406030204" pitchFamily="18" charset="0"/>
                                </a:rPr>
                                <m:t>𝑚</m:t>
                              </m:r>
                            </m:den>
                          </m:f>
                          <m:nary>
                            <m:naryPr>
                              <m:chr m:val="∑"/>
                              <m:ctrlPr>
                                <a:rPr lang="en-US" sz="2400" b="1" i="1" dirty="0">
                                  <a:solidFill>
                                    <a:schemeClr val="bg1"/>
                                  </a:solidFill>
                                  <a:latin typeface="Cambria Math" panose="02040503050406030204" pitchFamily="18" charset="0"/>
                                  <a:ea typeface="Cambria Math" panose="02040503050406030204" pitchFamily="18" charset="0"/>
                                </a:rPr>
                              </m:ctrlPr>
                            </m:naryPr>
                            <m:sub>
                              <m:r>
                                <m:rPr>
                                  <m:brk m:alnAt="23"/>
                                </m:rPr>
                                <a:rPr lang="en-US" sz="2400" i="1" dirty="0">
                                  <a:solidFill>
                                    <a:schemeClr val="bg1"/>
                                  </a:solidFill>
                                  <a:latin typeface="Cambria Math" panose="02040503050406030204" pitchFamily="18" charset="0"/>
                                  <a:ea typeface="Cambria Math" panose="02040503050406030204" pitchFamily="18" charset="0"/>
                                </a:rPr>
                                <m:t>𝑖</m:t>
                              </m:r>
                              <m:r>
                                <a:rPr lang="en-US" sz="2400" i="1" dirty="0">
                                  <a:solidFill>
                                    <a:schemeClr val="bg1"/>
                                  </a:solidFill>
                                  <a:latin typeface="Cambria Math" panose="02040503050406030204" pitchFamily="18" charset="0"/>
                                  <a:ea typeface="Cambria Math" panose="02040503050406030204" pitchFamily="18" charset="0"/>
                                </a:rPr>
                                <m:t>=</m:t>
                              </m:r>
                              <m:r>
                                <a:rPr lang="en-US" sz="2400" i="1" dirty="0">
                                  <a:solidFill>
                                    <a:schemeClr val="bg1"/>
                                  </a:solidFill>
                                  <a:latin typeface="Cambria Math" panose="02040503050406030204" pitchFamily="18" charset="0"/>
                                  <a:ea typeface="Cambria Math" panose="02040503050406030204" pitchFamily="18" charset="0"/>
                                </a:rPr>
                                <m:t>𝑚</m:t>
                              </m:r>
                            </m:sub>
                            <m:sup>
                              <m:r>
                                <a:rPr lang="en-US" sz="2400" b="0" i="1" dirty="0" smtClean="0">
                                  <a:solidFill>
                                    <a:schemeClr val="bg1"/>
                                  </a:solidFill>
                                  <a:latin typeface="Cambria Math" panose="02040503050406030204" pitchFamily="18" charset="0"/>
                                  <a:ea typeface="Cambria Math" panose="02040503050406030204" pitchFamily="18" charset="0"/>
                                </a:rPr>
                                <m:t>𝑛</m:t>
                              </m:r>
                            </m:sup>
                            <m:e>
                              <m:sSup>
                                <m:sSupPr>
                                  <m:ctrlPr>
                                    <a:rPr lang="en-US" sz="2400" b="1" i="1" dirty="0">
                                      <a:solidFill>
                                        <a:schemeClr val="bg1"/>
                                      </a:solidFill>
                                      <a:latin typeface="Cambria Math" panose="02040503050406030204" pitchFamily="18" charset="0"/>
                                      <a:ea typeface="Cambria Math" panose="02040503050406030204" pitchFamily="18" charset="0"/>
                                    </a:rPr>
                                  </m:ctrlPr>
                                </m:sSupPr>
                                <m:e>
                                  <m:r>
                                    <a:rPr lang="en-US" sz="2400" b="1" i="1" dirty="0">
                                      <a:solidFill>
                                        <a:schemeClr val="bg1"/>
                                      </a:solidFill>
                                      <a:latin typeface="Cambria Math" panose="02040503050406030204" pitchFamily="18" charset="0"/>
                                      <a:ea typeface="Cambria Math" panose="02040503050406030204" pitchFamily="18" charset="0"/>
                                    </a:rPr>
                                    <m:t>(</m:t>
                                  </m:r>
                                  <m:sSub>
                                    <m:sSubPr>
                                      <m:ctrlPr>
                                        <a:rPr lang="es-BO" sz="2400" i="1" dirty="0" err="1">
                                          <a:solidFill>
                                            <a:schemeClr val="bg1"/>
                                          </a:solidFill>
                                          <a:latin typeface="Cambria Math" panose="02040503050406030204" pitchFamily="18" charset="0"/>
                                          <a:ea typeface="Cambria Math" panose="02040503050406030204" pitchFamily="18" charset="0"/>
                                        </a:rPr>
                                      </m:ctrlPr>
                                    </m:sSubPr>
                                    <m:e>
                                      <m:r>
                                        <a:rPr lang="es-BO" sz="2400" b="0" i="1" dirty="0" err="1">
                                          <a:solidFill>
                                            <a:schemeClr val="bg1"/>
                                          </a:solidFill>
                                          <a:latin typeface="Cambria Math" panose="02040503050406030204" pitchFamily="18" charset="0"/>
                                          <a:ea typeface="Cambria Math" panose="02040503050406030204" pitchFamily="18" charset="0"/>
                                        </a:rPr>
                                        <m:t>𝑦</m:t>
                                      </m:r>
                                    </m:e>
                                    <m:sub>
                                      <m:r>
                                        <a:rPr lang="es-BO" sz="2400" b="0" i="1" dirty="0" err="1">
                                          <a:solidFill>
                                            <a:schemeClr val="bg1"/>
                                          </a:solidFill>
                                          <a:latin typeface="Cambria Math" panose="02040503050406030204" pitchFamily="18" charset="0"/>
                                          <a:ea typeface="Cambria Math" panose="02040503050406030204" pitchFamily="18" charset="0"/>
                                        </a:rPr>
                                        <m:t>𝑡</m:t>
                                      </m:r>
                                      <m:r>
                                        <a:rPr lang="en-US" sz="2400" b="0" i="1" dirty="0">
                                          <a:solidFill>
                                            <a:schemeClr val="bg1"/>
                                          </a:solidFill>
                                          <a:latin typeface="Cambria Math" panose="02040503050406030204" pitchFamily="18" charset="0"/>
                                          <a:ea typeface="Cambria Math" panose="02040503050406030204" pitchFamily="18" charset="0"/>
                                        </a:rPr>
                                        <m:t>𝑒𝑠𝑡</m:t>
                                      </m:r>
                                    </m:sub>
                                  </m:sSub>
                                  <m:r>
                                    <a:rPr lang="es-BO" sz="2400" b="0" i="1" dirty="0">
                                      <a:solidFill>
                                        <a:schemeClr val="bg1"/>
                                      </a:solidFill>
                                      <a:latin typeface="Cambria Math" panose="02040503050406030204" pitchFamily="18" charset="0"/>
                                      <a:ea typeface="Cambria Math" panose="02040503050406030204" pitchFamily="18" charset="0"/>
                                    </a:rPr>
                                    <m:t> − </m:t>
                                  </m:r>
                                  <m:sSub>
                                    <m:sSubPr>
                                      <m:ctrlPr>
                                        <a:rPr lang="es-BO" sz="2400" i="1" dirty="0" err="1">
                                          <a:solidFill>
                                            <a:schemeClr val="bg1"/>
                                          </a:solidFill>
                                          <a:latin typeface="Cambria Math" panose="02040503050406030204" pitchFamily="18" charset="0"/>
                                          <a:ea typeface="Cambria Math" panose="02040503050406030204" pitchFamily="18" charset="0"/>
                                        </a:rPr>
                                      </m:ctrlPr>
                                    </m:sSubPr>
                                    <m:e>
                                      <m:r>
                                        <a:rPr lang="es-BO" sz="2400" b="0" i="1" dirty="0" err="1">
                                          <a:solidFill>
                                            <a:schemeClr val="bg1"/>
                                          </a:solidFill>
                                          <a:latin typeface="Cambria Math" panose="02040503050406030204" pitchFamily="18" charset="0"/>
                                          <a:ea typeface="Cambria Math" panose="02040503050406030204" pitchFamily="18" charset="0"/>
                                        </a:rPr>
                                        <m:t>𝑦</m:t>
                                      </m:r>
                                    </m:e>
                                    <m:sub>
                                      <m:r>
                                        <a:rPr lang="es-BO" sz="2400" b="0" i="1" dirty="0">
                                          <a:solidFill>
                                            <a:schemeClr val="bg1"/>
                                          </a:solidFill>
                                          <a:latin typeface="Cambria Math" panose="02040503050406030204" pitchFamily="18" charset="0"/>
                                          <a:ea typeface="Cambria Math" panose="02040503050406030204" pitchFamily="18" charset="0"/>
                                        </a:rPr>
                                        <m:t>𝑝𝑟𝑜𝑛𝑜𝑠𝑡𝑖𝑐𝑜</m:t>
                                      </m:r>
                                    </m:sub>
                                  </m:sSub>
                                  <m:r>
                                    <a:rPr lang="en-US" sz="2400" b="1" i="1" dirty="0">
                                      <a:solidFill>
                                        <a:schemeClr val="bg1"/>
                                      </a:solidFill>
                                      <a:latin typeface="Cambria Math" panose="02040503050406030204" pitchFamily="18" charset="0"/>
                                      <a:ea typeface="Cambria Math" panose="02040503050406030204" pitchFamily="18" charset="0"/>
                                    </a:rPr>
                                    <m:t>)</m:t>
                                  </m:r>
                                </m:e>
                                <m:sup>
                                  <m:r>
                                    <a:rPr lang="en-US" sz="2400" b="0" i="1" dirty="0">
                                      <a:solidFill>
                                        <a:schemeClr val="bg1"/>
                                      </a:solidFill>
                                      <a:latin typeface="Cambria Math" panose="02040503050406030204" pitchFamily="18" charset="0"/>
                                      <a:ea typeface="Cambria Math" panose="02040503050406030204" pitchFamily="18" charset="0"/>
                                    </a:rPr>
                                    <m:t>2</m:t>
                                  </m:r>
                                </m:sup>
                              </m:sSup>
                            </m:e>
                          </m:nary>
                        </m:e>
                      </m:rad>
                    </m:oMath>
                  </m:oMathPara>
                </a14:m>
                <a:endParaRPr lang="es-ES" sz="2400" dirty="0">
                  <a:solidFill>
                    <a:schemeClr val="bg1"/>
                  </a:solidFill>
                </a:endParaRPr>
              </a:p>
              <a:p>
                <a:endParaRPr lang="en-US" sz="2400" b="1" dirty="0">
                  <a:solidFill>
                    <a:schemeClr val="bg1"/>
                  </a:solidFill>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3CFD6894-68FC-BC41-43DA-07B4AA116780}"/>
                  </a:ext>
                </a:extLst>
              </p:cNvPr>
              <p:cNvSpPr txBox="1">
                <a:spLocks noRot="1" noChangeAspect="1" noMove="1" noResize="1" noEditPoints="1" noAdjustHandles="1" noChangeArrowheads="1" noChangeShapeType="1" noTextEdit="1"/>
              </p:cNvSpPr>
              <p:nvPr/>
            </p:nvSpPr>
            <p:spPr>
              <a:xfrm>
                <a:off x="371094" y="2521765"/>
                <a:ext cx="5724906" cy="4206344"/>
              </a:xfrm>
              <a:prstGeom prst="rect">
                <a:avLst/>
              </a:prstGeom>
              <a:blipFill>
                <a:blip r:embed="rId3"/>
                <a:stretch>
                  <a:fillRect l="-1704" t="-1159"/>
                </a:stretch>
              </a:blipFill>
            </p:spPr>
            <p:txBody>
              <a:bodyPr/>
              <a:lstStyle/>
              <a:p>
                <a:r>
                  <a:rPr lang="es-BO">
                    <a:noFill/>
                  </a:rPr>
                  <a:t> </a:t>
                </a:r>
              </a:p>
            </p:txBody>
          </p:sp>
        </mc:Fallback>
      </mc:AlternateContent>
    </p:spTree>
    <p:extLst>
      <p:ext uri="{BB962C8B-B14F-4D97-AF65-F5344CB8AC3E}">
        <p14:creationId xmlns:p14="http://schemas.microsoft.com/office/powerpoint/2010/main" val="444344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a:bodyPr>
          <a:lstStyle/>
          <a:p>
            <a:r>
              <a:rPr lang="es-BO" sz="3400" dirty="0"/>
              <a:t>Aprendizaje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607183" y="1012685"/>
            <a:ext cx="4898468" cy="5561370"/>
          </a:xfrm>
        </p:spPr>
        <p:txBody>
          <a:bodyPr anchor="t">
            <a:normAutofit fontScale="92500" lnSpcReduction="10000"/>
          </a:bodyPr>
          <a:lstStyle/>
          <a:p>
            <a:pPr>
              <a:lnSpc>
                <a:spcPct val="120000"/>
              </a:lnSpc>
              <a:spcBef>
                <a:spcPts val="1200"/>
              </a:spcBef>
            </a:pPr>
            <a:r>
              <a:rPr lang="es-ES" sz="1600" dirty="0"/>
              <a:t>En el aprendizaje supervisado se entrena un modelo utilizando un conjunto de </a:t>
            </a:r>
            <a:r>
              <a:rPr lang="es-ES" sz="1600" dirty="0">
                <a:solidFill>
                  <a:srgbClr val="00B0F0"/>
                </a:solidFill>
              </a:rPr>
              <a:t>datos etiquetados.</a:t>
            </a:r>
          </a:p>
          <a:p>
            <a:pPr>
              <a:lnSpc>
                <a:spcPct val="120000"/>
              </a:lnSpc>
              <a:spcBef>
                <a:spcPts val="1200"/>
              </a:spcBef>
            </a:pPr>
            <a:r>
              <a:rPr lang="es-ES" sz="1600" dirty="0"/>
              <a:t>Objetivo: que el modelo aprenda a mapear las entradas a las salidas correctas, y luego pueda realizar </a:t>
            </a:r>
            <a:r>
              <a:rPr lang="es-ES" sz="1600" dirty="0">
                <a:solidFill>
                  <a:srgbClr val="C55A11"/>
                </a:solidFill>
              </a:rPr>
              <a:t>predicciones </a:t>
            </a:r>
            <a:r>
              <a:rPr lang="es-ES" sz="1600" dirty="0"/>
              <a:t>precisas sobre nuevas entradas para las cuales las salidas aún no son conocidas.</a:t>
            </a:r>
          </a:p>
          <a:p>
            <a:pPr marL="0" indent="0">
              <a:lnSpc>
                <a:spcPct val="120000"/>
              </a:lnSpc>
              <a:spcBef>
                <a:spcPts val="1200"/>
              </a:spcBef>
              <a:buNone/>
            </a:pPr>
            <a:r>
              <a:rPr lang="es-ES" sz="1600" dirty="0"/>
              <a:t>Algunos de los modelos y algoritmos de aprendizaje supervisado más comunes son:</a:t>
            </a:r>
          </a:p>
          <a:p>
            <a:pPr>
              <a:lnSpc>
                <a:spcPct val="120000"/>
              </a:lnSpc>
              <a:spcBef>
                <a:spcPts val="1200"/>
              </a:spcBef>
            </a:pPr>
            <a:r>
              <a:rPr lang="es-ES" sz="1600" dirty="0">
                <a:solidFill>
                  <a:srgbClr val="C55A11"/>
                </a:solidFill>
              </a:rPr>
              <a:t>Regresión Lineal: </a:t>
            </a:r>
            <a:r>
              <a:rPr lang="es-ES" sz="1600" dirty="0"/>
              <a:t>Se utiliza para predecir una variable continúa basada en variables de entrada. Busca la relación lineal que mejor se ajuste a los datos.</a:t>
            </a:r>
          </a:p>
          <a:p>
            <a:pPr>
              <a:lnSpc>
                <a:spcPct val="120000"/>
              </a:lnSpc>
              <a:spcBef>
                <a:spcPts val="1200"/>
              </a:spcBef>
            </a:pPr>
            <a:r>
              <a:rPr lang="es-ES" sz="1600" dirty="0">
                <a:solidFill>
                  <a:srgbClr val="C55A11"/>
                </a:solidFill>
              </a:rPr>
              <a:t>Regresión Logística: </a:t>
            </a:r>
            <a:r>
              <a:rPr lang="es-ES" sz="1600" dirty="0"/>
              <a:t>Se utiliza para la clasificación binaria. Estima la probabilidad de que una entrada pertenezca a una de las dos clases posibles.</a:t>
            </a:r>
          </a:p>
          <a:p>
            <a:pPr>
              <a:lnSpc>
                <a:spcPct val="120000"/>
              </a:lnSpc>
              <a:spcBef>
                <a:spcPts val="1200"/>
              </a:spcBef>
            </a:pPr>
            <a:r>
              <a:rPr lang="es-ES" sz="1600" dirty="0">
                <a:solidFill>
                  <a:srgbClr val="C55A11"/>
                </a:solidFill>
              </a:rPr>
              <a:t>Árboles de Decisión: </a:t>
            </a:r>
            <a:r>
              <a:rPr lang="es-ES" sz="1600" dirty="0"/>
              <a:t>Modelos que toman decisiones en forma de estructuras de árbol. Cada nodo del árbol representa una característica y cada hoja representa una etiqueta o una clase.</a:t>
            </a:r>
          </a:p>
        </p:txBody>
      </p:sp>
      <p:pic>
        <p:nvPicPr>
          <p:cNvPr id="6" name="Picture 2">
            <a:extLst>
              <a:ext uri="{FF2B5EF4-FFF2-40B4-BE49-F238E27FC236}">
                <a16:creationId xmlns:a16="http://schemas.microsoft.com/office/drawing/2014/main" id="{06D94306-C74A-ED6D-EEB7-E01AA47071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01" r="1910"/>
          <a:stretch/>
        </p:blipFill>
        <p:spPr bwMode="auto">
          <a:xfrm>
            <a:off x="6096000" y="10"/>
            <a:ext cx="6095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34161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2258A9A-3313-677E-BF0F-7AC192449C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6" t="1600"/>
          <a:stretch/>
        </p:blipFill>
        <p:spPr bwMode="auto">
          <a:xfrm>
            <a:off x="6095998" y="3760"/>
            <a:ext cx="6106316"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a:bodyPr>
          <a:lstStyle/>
          <a:p>
            <a:r>
              <a:rPr lang="es-BO" sz="3400" dirty="0"/>
              <a:t>Aprendizaje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607183" y="1012685"/>
            <a:ext cx="4705963" cy="5580620"/>
          </a:xfrm>
        </p:spPr>
        <p:txBody>
          <a:bodyPr vert="horz" lIns="91440" tIns="45720" rIns="91440" bIns="45720" rtlCol="0" anchor="t">
            <a:normAutofit fontScale="85000" lnSpcReduction="10000"/>
          </a:bodyPr>
          <a:lstStyle/>
          <a:p>
            <a:pPr>
              <a:lnSpc>
                <a:spcPct val="120000"/>
              </a:lnSpc>
              <a:spcBef>
                <a:spcPts val="1200"/>
              </a:spcBef>
            </a:pPr>
            <a:r>
              <a:rPr lang="es-ES" sz="1600" dirty="0">
                <a:solidFill>
                  <a:srgbClr val="C55A11"/>
                </a:solidFill>
              </a:rPr>
              <a:t>Bosques Aleatorios (</a:t>
            </a:r>
            <a:r>
              <a:rPr lang="es-ES" sz="1600" dirty="0" err="1">
                <a:solidFill>
                  <a:srgbClr val="C55A11"/>
                </a:solidFill>
              </a:rPr>
              <a:t>Random</a:t>
            </a:r>
            <a:r>
              <a:rPr lang="es-ES" sz="1600" dirty="0">
                <a:solidFill>
                  <a:srgbClr val="C55A11"/>
                </a:solidFill>
              </a:rPr>
              <a:t> </a:t>
            </a:r>
            <a:r>
              <a:rPr lang="es-ES" sz="1600" dirty="0" err="1">
                <a:solidFill>
                  <a:srgbClr val="C55A11"/>
                </a:solidFill>
              </a:rPr>
              <a:t>Forests</a:t>
            </a:r>
            <a:r>
              <a:rPr lang="es-ES" sz="1600" dirty="0">
                <a:solidFill>
                  <a:srgbClr val="C55A11"/>
                </a:solidFill>
              </a:rPr>
              <a:t>): </a:t>
            </a:r>
            <a:r>
              <a:rPr lang="es-ES" sz="1600" dirty="0"/>
              <a:t>Consiste en un conjunto de árboles de decisión que trabajan juntos para realizar una predicción. Cada árbol vota por una clase y la clase con más votos se considera la predicción final.</a:t>
            </a:r>
          </a:p>
          <a:p>
            <a:pPr>
              <a:lnSpc>
                <a:spcPct val="120000"/>
              </a:lnSpc>
              <a:spcBef>
                <a:spcPts val="1200"/>
              </a:spcBef>
            </a:pPr>
            <a:r>
              <a:rPr lang="es-ES" sz="1600" dirty="0">
                <a:solidFill>
                  <a:srgbClr val="C55A11"/>
                </a:solidFill>
              </a:rPr>
              <a:t>Máquinas de Soporte Vectorial (SVM): </a:t>
            </a:r>
            <a:r>
              <a:rPr lang="es-ES" sz="1600" dirty="0"/>
              <a:t>Se utilizan para problemas de clasificación y regresión. Encuentran el hiperplano que mejor separa las clases en el espacio de características.</a:t>
            </a:r>
          </a:p>
          <a:p>
            <a:pPr>
              <a:lnSpc>
                <a:spcPct val="120000"/>
              </a:lnSpc>
              <a:spcBef>
                <a:spcPts val="1200"/>
              </a:spcBef>
            </a:pPr>
            <a:r>
              <a:rPr lang="es-ES" sz="1600" dirty="0">
                <a:solidFill>
                  <a:srgbClr val="C55A11"/>
                </a:solidFill>
              </a:rPr>
              <a:t>K-Vecinos Más Cercanos (K-NN): </a:t>
            </a:r>
            <a:r>
              <a:rPr lang="es-ES" sz="1600" dirty="0"/>
              <a:t>Clasifica un punto basado en la mayoría de las etiquetas de sus vecinos más cercanos en el espacio de características.</a:t>
            </a:r>
          </a:p>
          <a:p>
            <a:pPr>
              <a:lnSpc>
                <a:spcPct val="120000"/>
              </a:lnSpc>
              <a:spcBef>
                <a:spcPts val="1200"/>
              </a:spcBef>
            </a:pPr>
            <a:r>
              <a:rPr lang="es-ES" sz="1600" dirty="0">
                <a:solidFill>
                  <a:srgbClr val="C55A11"/>
                </a:solidFill>
              </a:rPr>
              <a:t>Redes Neuronales Artificiales: </a:t>
            </a:r>
            <a:r>
              <a:rPr lang="es-ES" sz="1600" dirty="0"/>
              <a:t>Modelos inspirados en la estructura del cerebro, consisten en capas de neuronas artificiales interconectadas. </a:t>
            </a:r>
          </a:p>
          <a:p>
            <a:pPr>
              <a:lnSpc>
                <a:spcPct val="120000"/>
              </a:lnSpc>
              <a:spcBef>
                <a:spcPts val="1200"/>
              </a:spcBef>
            </a:pPr>
            <a:r>
              <a:rPr lang="es-ES" sz="1600" dirty="0" err="1">
                <a:solidFill>
                  <a:srgbClr val="C55A11"/>
                </a:solidFill>
              </a:rPr>
              <a:t>Gradient</a:t>
            </a:r>
            <a:r>
              <a:rPr lang="es-ES" sz="1600" dirty="0">
                <a:solidFill>
                  <a:srgbClr val="C55A11"/>
                </a:solidFill>
              </a:rPr>
              <a:t> </a:t>
            </a:r>
            <a:r>
              <a:rPr lang="es-ES" sz="1600" dirty="0" err="1">
                <a:solidFill>
                  <a:srgbClr val="C55A11"/>
                </a:solidFill>
              </a:rPr>
              <a:t>Boosting</a:t>
            </a:r>
            <a:r>
              <a:rPr lang="es-ES" sz="1600" dirty="0">
                <a:solidFill>
                  <a:srgbClr val="C55A11"/>
                </a:solidFill>
              </a:rPr>
              <a:t>: </a:t>
            </a:r>
            <a:r>
              <a:rPr lang="es-ES" sz="1600" dirty="0"/>
              <a:t>Un conjunto de algoritmos (como </a:t>
            </a:r>
            <a:r>
              <a:rPr lang="es-ES" sz="1600" dirty="0" err="1"/>
              <a:t>XGBoost</a:t>
            </a:r>
            <a:r>
              <a:rPr lang="es-ES" sz="1600" dirty="0"/>
              <a:t>, </a:t>
            </a:r>
            <a:r>
              <a:rPr lang="es-ES" sz="1600" dirty="0" err="1"/>
              <a:t>LightGBM</a:t>
            </a:r>
            <a:r>
              <a:rPr lang="es-ES" sz="1600" dirty="0"/>
              <a:t> y </a:t>
            </a:r>
            <a:r>
              <a:rPr lang="es-ES" sz="1600" dirty="0" err="1"/>
              <a:t>AdaBoost</a:t>
            </a:r>
            <a:r>
              <a:rPr lang="es-ES" sz="1600" dirty="0"/>
              <a:t>) que construyen un modelo fuerte a partir de varios modelos más débiles, ajustándose en función de los errores de predicción anteriores.</a:t>
            </a:r>
          </a:p>
          <a:p>
            <a:pPr>
              <a:lnSpc>
                <a:spcPct val="120000"/>
              </a:lnSpc>
              <a:spcBef>
                <a:spcPts val="1200"/>
              </a:spcBef>
            </a:pPr>
            <a:r>
              <a:rPr lang="es-ES" sz="1600" dirty="0" err="1">
                <a:solidFill>
                  <a:srgbClr val="C55A11"/>
                </a:solidFill>
              </a:rPr>
              <a:t>Naive</a:t>
            </a:r>
            <a:r>
              <a:rPr lang="es-ES" sz="1600" dirty="0">
                <a:solidFill>
                  <a:srgbClr val="C55A11"/>
                </a:solidFill>
              </a:rPr>
              <a:t> Bayes: </a:t>
            </a:r>
            <a:r>
              <a:rPr lang="es-ES" sz="1600" dirty="0"/>
              <a:t>Basado en el teorema de Bayes, es especialmente útil para la clasificación y categorización.</a:t>
            </a:r>
          </a:p>
        </p:txBody>
      </p:sp>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56943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79DE80C-77DF-8CDC-D32F-0C94252C7EC2}"/>
              </a:ext>
            </a:extLst>
          </p:cNvPr>
          <p:cNvSpPr>
            <a:spLocks noGrp="1"/>
          </p:cNvSpPr>
          <p:nvPr>
            <p:ph idx="1"/>
          </p:nvPr>
        </p:nvSpPr>
        <p:spPr>
          <a:xfrm>
            <a:off x="510929" y="1307255"/>
            <a:ext cx="11077888" cy="4832439"/>
          </a:xfrm>
        </p:spPr>
        <p:txBody>
          <a:bodyPr vert="horz" lIns="91440" tIns="45720" rIns="91440" bIns="45720" rtlCol="0" anchor="t">
            <a:normAutofit/>
          </a:bodyPr>
          <a:lstStyle/>
          <a:p>
            <a:pPr marL="0" indent="0">
              <a:lnSpc>
                <a:spcPct val="100000"/>
              </a:lnSpc>
              <a:spcBef>
                <a:spcPts val="0"/>
              </a:spcBef>
              <a:spcAft>
                <a:spcPts val="1200"/>
              </a:spcAft>
              <a:buNone/>
            </a:pPr>
            <a:r>
              <a:rPr lang="es-ES" sz="2100" dirty="0">
                <a:solidFill>
                  <a:srgbClr val="C55A11"/>
                </a:solidFill>
              </a:rPr>
              <a:t>Redes </a:t>
            </a:r>
            <a:r>
              <a:rPr lang="es-ES" sz="2100" dirty="0" err="1">
                <a:solidFill>
                  <a:srgbClr val="C55A11"/>
                </a:solidFill>
              </a:rPr>
              <a:t>elasticas</a:t>
            </a:r>
            <a:r>
              <a:rPr lang="es-ES" sz="2100" dirty="0">
                <a:solidFill>
                  <a:srgbClr val="C55A11"/>
                </a:solidFill>
              </a:rPr>
              <a:t> (</a:t>
            </a:r>
            <a:r>
              <a:rPr lang="es-ES" sz="2100" dirty="0" err="1">
                <a:solidFill>
                  <a:srgbClr val="C55A11"/>
                </a:solidFill>
              </a:rPr>
              <a:t>elastic</a:t>
            </a:r>
            <a:r>
              <a:rPr lang="es-ES" sz="2100" dirty="0">
                <a:solidFill>
                  <a:srgbClr val="C55A11"/>
                </a:solidFill>
              </a:rPr>
              <a:t> nets): </a:t>
            </a:r>
            <a:r>
              <a:rPr lang="es-ES" sz="2100" dirty="0"/>
              <a:t>Combinación de dos métodos de regularización ampliamente utilizados: </a:t>
            </a:r>
          </a:p>
          <a:p>
            <a:pPr lvl="1">
              <a:lnSpc>
                <a:spcPct val="100000"/>
              </a:lnSpc>
              <a:spcBef>
                <a:spcPts val="0"/>
              </a:spcBef>
              <a:spcAft>
                <a:spcPts val="1200"/>
              </a:spcAft>
              <a:buFont typeface="Courier New" panose="02070309020205020404" pitchFamily="49" charset="0"/>
              <a:buChar char="o"/>
            </a:pPr>
            <a:r>
              <a:rPr lang="es-ES" sz="2100" dirty="0"/>
              <a:t>Regresión LASSO (</a:t>
            </a:r>
            <a:r>
              <a:rPr lang="es-ES" sz="2100" dirty="0" err="1"/>
              <a:t>Least</a:t>
            </a:r>
            <a:r>
              <a:rPr lang="es-ES" sz="2100" dirty="0"/>
              <a:t> Absolute </a:t>
            </a:r>
            <a:r>
              <a:rPr lang="es-ES" sz="2100" dirty="0" err="1"/>
              <a:t>Shrinkage</a:t>
            </a:r>
            <a:r>
              <a:rPr lang="es-ES" sz="2100" dirty="0"/>
              <a:t> and </a:t>
            </a:r>
            <a:r>
              <a:rPr lang="es-ES" sz="2100" dirty="0" err="1"/>
              <a:t>Selection</a:t>
            </a:r>
            <a:r>
              <a:rPr lang="es-ES" sz="2100" dirty="0"/>
              <a:t> </a:t>
            </a:r>
            <a:r>
              <a:rPr lang="es-ES" sz="2100" dirty="0" err="1"/>
              <a:t>Operator</a:t>
            </a:r>
            <a:r>
              <a:rPr lang="es-ES" sz="2100" dirty="0"/>
              <a:t>, o regresión de penalización L1)</a:t>
            </a:r>
          </a:p>
          <a:p>
            <a:pPr lvl="1">
              <a:lnSpc>
                <a:spcPct val="100000"/>
              </a:lnSpc>
              <a:spcBef>
                <a:spcPts val="0"/>
              </a:spcBef>
              <a:spcAft>
                <a:spcPts val="1200"/>
              </a:spcAft>
              <a:buFont typeface="Courier New" panose="02070309020205020404" pitchFamily="49" charset="0"/>
              <a:buChar char="o"/>
            </a:pPr>
            <a:r>
              <a:rPr lang="es-ES" sz="2100" dirty="0"/>
              <a:t>Regresión de Ridge (o regresión de penalización L2) </a:t>
            </a:r>
          </a:p>
          <a:p>
            <a:pPr marL="0" indent="0">
              <a:lnSpc>
                <a:spcPct val="100000"/>
              </a:lnSpc>
              <a:spcBef>
                <a:spcPts val="0"/>
              </a:spcBef>
              <a:spcAft>
                <a:spcPts val="1200"/>
              </a:spcAft>
              <a:buNone/>
            </a:pPr>
            <a:r>
              <a:rPr lang="es-ES" sz="2100" dirty="0"/>
              <a:t>Tanto Ridge como LASSO son métodos de regularización que agregan términos de penalización a la función de costo utilizada en la regresión: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B7C206-E18A-FD93-2F83-5D235C5D250A}"/>
                  </a:ext>
                </a:extLst>
              </p:cNvPr>
              <p:cNvSpPr txBox="1"/>
              <p:nvPr/>
            </p:nvSpPr>
            <p:spPr>
              <a:xfrm>
                <a:off x="2225033" y="4267073"/>
                <a:ext cx="7649679" cy="10499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i="1" dirty="0" smtClean="0">
                              <a:latin typeface="Cambria Math" panose="02040503050406030204" pitchFamily="18" charset="0"/>
                              <a:ea typeface="Cambria Math" panose="02040503050406030204" pitchFamily="18" charset="0"/>
                            </a:rPr>
                          </m:ctrlPr>
                        </m:funcPr>
                        <m:fName>
                          <m:limLow>
                            <m:limLowPr>
                              <m:ctrlPr>
                                <a:rPr lang="en-US" sz="2000" i="1" dirty="0">
                                  <a:latin typeface="Cambria Math" panose="02040503050406030204" pitchFamily="18" charset="0"/>
                                  <a:ea typeface="Cambria Math" panose="02040503050406030204" pitchFamily="18" charset="0"/>
                                </a:rPr>
                              </m:ctrlPr>
                            </m:limLowPr>
                            <m:e>
                              <m:r>
                                <m:rPr>
                                  <m:sty m:val="p"/>
                                </m:rPr>
                                <a:rPr lang="en-US" sz="2000" dirty="0">
                                  <a:latin typeface="Cambria Math" panose="02040503050406030204" pitchFamily="18" charset="0"/>
                                  <a:ea typeface="Cambria Math" panose="02040503050406030204" pitchFamily="18" charset="0"/>
                                </a:rPr>
                                <m:t>argmin</m:t>
                              </m:r>
                            </m:e>
                            <m:lim>
                              <m:eqArr>
                                <m:eqArrPr>
                                  <m:ctrlPr>
                                    <a:rPr lang="el-GR" sz="2000" b="1" i="1" dirty="0">
                                      <a:latin typeface="Cambria Math" panose="02040503050406030204" pitchFamily="18" charset="0"/>
                                      <a:ea typeface="Cambria Math" panose="02040503050406030204" pitchFamily="18" charset="0"/>
                                    </a:rPr>
                                  </m:ctrlPr>
                                </m:eqArrPr>
                                <m:e>
                                  <m:r>
                                    <a:rPr lang="el-GR" sz="2000" b="1" dirty="0">
                                      <a:latin typeface="Cambria Math" panose="02040503050406030204" pitchFamily="18" charset="0"/>
                                      <a:ea typeface="Cambria Math" panose="02040503050406030204" pitchFamily="18" charset="0"/>
                                    </a:rPr>
                                    <m:t>𝚯</m:t>
                                  </m:r>
                                  <m:r>
                                    <a:rPr lang="el-GR" sz="2000" b="1" i="1" dirty="0">
                                      <a:latin typeface="Cambria Math" panose="02040503050406030204" pitchFamily="18" charset="0"/>
                                      <a:ea typeface="Cambria Math" panose="02040503050406030204" pitchFamily="18" charset="0"/>
                                    </a:rPr>
                                    <m:t>∈</m:t>
                                  </m:r>
                                  <m:r>
                                    <a:rPr lang="el-GR" sz="2000" b="1" i="1" dirty="0">
                                      <a:latin typeface="Cambria Math" panose="02040503050406030204" pitchFamily="18" charset="0"/>
                                      <a:ea typeface="Cambria Math" panose="02040503050406030204" pitchFamily="18" charset="0"/>
                                    </a:rPr>
                                    <m:t>ℝ</m:t>
                                  </m:r>
                                </m:e>
                                <m:e>
                                  <m:r>
                                    <a:rPr lang="en-US" sz="2000" i="1" dirty="0">
                                      <a:latin typeface="Cambria Math" panose="02040503050406030204" pitchFamily="18" charset="0"/>
                                      <a:ea typeface="Cambria Math" panose="02040503050406030204" pitchFamily="18" charset="0"/>
                                    </a:rPr>
                                    <m:t>𝑖</m:t>
                                  </m:r>
                                  <m:r>
                                    <a:rPr lang="en-US" sz="2000" i="1" dirty="0">
                                      <a:latin typeface="Cambria Math" panose="02040503050406030204" pitchFamily="18" charset="0"/>
                                      <a:ea typeface="Cambria Math" panose="02040503050406030204" pitchFamily="18" charset="0"/>
                                    </a:rPr>
                                    <m:t>=1,2,…,</m:t>
                                  </m:r>
                                  <m:r>
                                    <m:rPr>
                                      <m:sty m:val="p"/>
                                    </m:rPr>
                                    <a:rPr lang="en-US" sz="2000" dirty="0">
                                      <a:latin typeface="Cambria Math" panose="02040503050406030204" pitchFamily="18" charset="0"/>
                                      <a:ea typeface="Cambria Math" panose="02040503050406030204" pitchFamily="18" charset="0"/>
                                    </a:rPr>
                                    <m:t>m</m:t>
                                  </m:r>
                                </m:e>
                              </m:eqArr>
                            </m:lim>
                          </m:limLow>
                        </m:fName>
                        <m:e>
                          <m:r>
                            <a:rPr lang="el-GR" sz="2000" b="1" dirty="0">
                              <a:latin typeface="Cambria Math" panose="02040503050406030204" pitchFamily="18" charset="0"/>
                              <a:ea typeface="Cambria Math" panose="02040503050406030204" pitchFamily="18" charset="0"/>
                            </a:rPr>
                            <m:t>𝛆</m:t>
                          </m:r>
                        </m:e>
                      </m:func>
                      <m:r>
                        <m:rPr>
                          <m:nor/>
                        </m:rPr>
                        <a:rPr lang="en-US" sz="2000" dirty="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m:t>
                      </m:r>
                      <m:nary>
                        <m:naryPr>
                          <m:chr m:val="∑"/>
                          <m:ctrlPr>
                            <a:rPr lang="en-US" sz="2000" b="1" i="1" dirty="0" smtClean="0">
                              <a:latin typeface="Cambria Math" panose="02040503050406030204" pitchFamily="18" charset="0"/>
                              <a:ea typeface="Cambria Math" panose="02040503050406030204" pitchFamily="18" charset="0"/>
                            </a:rPr>
                          </m:ctrlPr>
                        </m:naryPr>
                        <m:sub>
                          <m:r>
                            <m:rPr>
                              <m:brk m:alnAt="23"/>
                            </m:rPr>
                            <a:rPr lang="en-US" sz="2000" i="1" dirty="0">
                              <a:latin typeface="Cambria Math" panose="02040503050406030204" pitchFamily="18" charset="0"/>
                              <a:ea typeface="Cambria Math" panose="02040503050406030204" pitchFamily="18" charset="0"/>
                            </a:rPr>
                            <m:t>𝑖</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𝑚</m:t>
                          </m:r>
                        </m:sub>
                        <m:sup>
                          <m:r>
                            <a:rPr lang="en-US" sz="2000" b="0" i="1" dirty="0" smtClean="0">
                              <a:latin typeface="Cambria Math" panose="02040503050406030204" pitchFamily="18" charset="0"/>
                              <a:ea typeface="Cambria Math" panose="02040503050406030204" pitchFamily="18" charset="0"/>
                            </a:rPr>
                            <m:t>𝑛</m:t>
                          </m:r>
                        </m:sup>
                        <m:e>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m:t>
                              </m:r>
                              <m:sSub>
                                <m:sSubPr>
                                  <m:ctrlPr>
                                    <a:rPr lang="es-BO" sz="2000" b="1" i="1" dirty="0" err="1">
                                      <a:latin typeface="Cambria Math" panose="02040503050406030204" pitchFamily="18" charset="0"/>
                                      <a:ea typeface="Cambria Math" panose="02040503050406030204" pitchFamily="18" charset="0"/>
                                    </a:rPr>
                                  </m:ctrlPr>
                                </m:sSubPr>
                                <m:e>
                                  <m:r>
                                    <a:rPr lang="es-BO" sz="2000" b="1" i="1" dirty="0" err="1">
                                      <a:latin typeface="Cambria Math" panose="02040503050406030204" pitchFamily="18" charset="0"/>
                                      <a:ea typeface="Cambria Math" panose="02040503050406030204" pitchFamily="18" charset="0"/>
                                    </a:rPr>
                                    <m:t>𝒚</m:t>
                                  </m:r>
                                </m:e>
                                <m:sub>
                                  <m:r>
                                    <m:rPr>
                                      <m:sty m:val="p"/>
                                    </m:rPr>
                                    <a:rPr lang="en-US" sz="2000" b="0" i="0" dirty="0" smtClean="0">
                                      <a:latin typeface="Cambria Math" panose="02040503050406030204" pitchFamily="18" charset="0"/>
                                      <a:ea typeface="Cambria Math" panose="02040503050406030204" pitchFamily="18" charset="0"/>
                                    </a:rPr>
                                    <m:t>train</m:t>
                                  </m:r>
                                </m:sub>
                              </m:sSub>
                              <m:r>
                                <a:rPr lang="es-BO" sz="2000" i="1" dirty="0">
                                  <a:latin typeface="Cambria Math" panose="02040503050406030204" pitchFamily="18" charset="0"/>
                                  <a:ea typeface="Cambria Math" panose="02040503050406030204" pitchFamily="18" charset="0"/>
                                </a:rPr>
                                <m:t> −</m:t>
                              </m:r>
                              <m:sSub>
                                <m:sSubPr>
                                  <m:ctrlPr>
                                    <a:rPr lang="en-US" sz="2000" b="1" i="1" dirty="0">
                                      <a:latin typeface="Cambria Math" panose="02040503050406030204" pitchFamily="18" charset="0"/>
                                      <a:ea typeface="Cambria Math" panose="02040503050406030204" pitchFamily="18" charset="0"/>
                                    </a:rPr>
                                  </m:ctrlPr>
                                </m:sSubPr>
                                <m:e>
                                  <m:r>
                                    <a:rPr lang="en-US" sz="2000" b="1" dirty="0">
                                      <a:latin typeface="Cambria Math" panose="02040503050406030204" pitchFamily="18" charset="0"/>
                                      <a:ea typeface="Cambria Math" panose="02040503050406030204" pitchFamily="18" charset="0"/>
                                    </a:rPr>
                                    <m:t>𝐗</m:t>
                                  </m:r>
                                </m:e>
                                <m:sub>
                                  <m:r>
                                    <m:rPr>
                                      <m:sty m:val="p"/>
                                    </m:rPr>
                                    <a:rPr lang="en-US" sz="2000" b="0" i="0" dirty="0" smtClean="0">
                                      <a:latin typeface="Cambria Math" panose="02040503050406030204" pitchFamily="18" charset="0"/>
                                      <a:ea typeface="Cambria Math" panose="02040503050406030204" pitchFamily="18" charset="0"/>
                                    </a:rPr>
                                    <m:t>train</m:t>
                                  </m:r>
                                </m:sub>
                              </m:sSub>
                              <m:r>
                                <a:rPr lang="el-GR" sz="2000" b="1" dirty="0">
                                  <a:latin typeface="Cambria Math" panose="02040503050406030204" pitchFamily="18" charset="0"/>
                                  <a:ea typeface="Cambria Math" panose="02040503050406030204" pitchFamily="18" charset="0"/>
                                </a:rPr>
                                <m:t>𝚯</m:t>
                              </m:r>
                              <m:r>
                                <a:rPr lang="en-US" sz="2000" b="1" i="1" dirty="0">
                                  <a:latin typeface="Cambria Math" panose="02040503050406030204" pitchFamily="18" charset="0"/>
                                  <a:ea typeface="Cambria Math" panose="02040503050406030204" pitchFamily="18" charset="0"/>
                                </a:rPr>
                                <m:t>)</m:t>
                              </m:r>
                            </m:e>
                            <m:sup>
                              <m:r>
                                <a:rPr lang="en-US" sz="2000" b="0" i="1" dirty="0">
                                  <a:latin typeface="Cambria Math" panose="02040503050406030204" pitchFamily="18" charset="0"/>
                                  <a:ea typeface="Cambria Math" panose="02040503050406030204" pitchFamily="18" charset="0"/>
                                </a:rPr>
                                <m:t>2</m:t>
                              </m:r>
                            </m:sup>
                          </m:sSup>
                          <m:r>
                            <a:rPr lang="en-US" sz="2000" b="1" i="1" dirty="0" smtClean="0">
                              <a:latin typeface="Cambria Math" panose="02040503050406030204" pitchFamily="18" charset="0"/>
                              <a:ea typeface="Cambria Math" panose="02040503050406030204" pitchFamily="18" charset="0"/>
                            </a:rPr>
                            <m:t> + </m:t>
                          </m:r>
                          <m:sSub>
                            <m:sSubPr>
                              <m:ctrlPr>
                                <a:rPr lang="en-US" sz="2000" b="1" i="1" dirty="0" smtClean="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𝜆</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nary>
                            <m:naryPr>
                              <m:chr m:val="∑"/>
                              <m:ctrlPr>
                                <a:rPr lang="en-US" sz="2000" b="1"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0C0"/>
                                  </a:solidFill>
                                  <a:latin typeface="Cambria Math" panose="02040503050406030204" pitchFamily="18" charset="0"/>
                                  <a:ea typeface="Cambria Math" panose="02040503050406030204" pitchFamily="18" charset="0"/>
                                </a:rPr>
                                <m:t>𝑗</m:t>
                              </m:r>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𝑘</m:t>
                              </m:r>
                            </m:sup>
                            <m:e>
                              <m:r>
                                <a:rPr lang="en-US" sz="2000" b="1" i="1" dirty="0" smtClean="0">
                                  <a:solidFill>
                                    <a:srgbClr val="0070C0"/>
                                  </a:solidFill>
                                  <a:latin typeface="Cambria Math" panose="02040503050406030204" pitchFamily="18" charset="0"/>
                                  <a:ea typeface="Cambria Math" panose="02040503050406030204" pitchFamily="18" charset="0"/>
                                </a:rPr>
                                <m:t>|</m:t>
                              </m:r>
                              <m:sSub>
                                <m:sSubPr>
                                  <m:ctrlPr>
                                    <a:rPr lang="en-US" sz="2000" b="1" i="1" dirty="0" smtClean="0">
                                      <a:solidFill>
                                        <a:srgbClr val="0070C0"/>
                                      </a:solidFill>
                                      <a:latin typeface="Cambria Math" panose="02040503050406030204" pitchFamily="18" charset="0"/>
                                      <a:ea typeface="Cambria Math" panose="02040503050406030204" pitchFamily="18" charset="0"/>
                                    </a:rPr>
                                  </m:ctrlPr>
                                </m:sSubPr>
                                <m:e>
                                  <m:r>
                                    <a:rPr lang="el-GR" sz="2000" i="1" dirty="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𝑗</m:t>
                                  </m:r>
                                </m:sub>
                              </m:sSub>
                              <m:r>
                                <a:rPr lang="en-US" sz="2000" b="1" i="1" dirty="0" smtClean="0">
                                  <a:solidFill>
                                    <a:srgbClr val="0070C0"/>
                                  </a:solidFill>
                                  <a:latin typeface="Cambria Math" panose="02040503050406030204" pitchFamily="18" charset="0"/>
                                  <a:ea typeface="Cambria Math" panose="02040503050406030204" pitchFamily="18" charset="0"/>
                                </a:rPr>
                                <m:t>|</m:t>
                              </m:r>
                            </m:e>
                          </m:nary>
                          <m:r>
                            <a:rPr lang="en-US" sz="2000" b="1" i="1" dirty="0">
                              <a:latin typeface="Cambria Math" panose="02040503050406030204" pitchFamily="18" charset="0"/>
                              <a:ea typeface="Cambria Math" panose="02040503050406030204" pitchFamily="18" charset="0"/>
                            </a:rPr>
                            <m:t>+</m:t>
                          </m:r>
                          <m:sSub>
                            <m:sSubPr>
                              <m:ctrlPr>
                                <a:rPr lang="en-US" sz="2000" b="1" i="1" dirty="0" smtClean="0">
                                  <a:solidFill>
                                    <a:srgbClr val="FF00FF"/>
                                  </a:solidFill>
                                  <a:latin typeface="Cambria Math" panose="02040503050406030204" pitchFamily="18" charset="0"/>
                                  <a:ea typeface="Cambria Math" panose="02040503050406030204" pitchFamily="18" charset="0"/>
                                </a:rPr>
                              </m:ctrlPr>
                            </m:sSubPr>
                            <m:e>
                              <m:r>
                                <a:rPr lang="en-US" sz="2000" i="1" dirty="0">
                                  <a:solidFill>
                                    <a:srgbClr val="FF00FF"/>
                                  </a:solidFill>
                                  <a:latin typeface="Cambria Math" panose="02040503050406030204" pitchFamily="18" charset="0"/>
                                  <a:ea typeface="Cambria Math" panose="02040503050406030204" pitchFamily="18" charset="0"/>
                                </a:rPr>
                                <m:t>𝜆</m:t>
                              </m:r>
                            </m:e>
                            <m:sub>
                              <m:r>
                                <a:rPr lang="en-US" sz="2000" b="0" i="1" dirty="0" smtClean="0">
                                  <a:solidFill>
                                    <a:srgbClr val="FF00FF"/>
                                  </a:solidFill>
                                  <a:latin typeface="Cambria Math" panose="02040503050406030204" pitchFamily="18" charset="0"/>
                                  <a:ea typeface="Cambria Math" panose="02040503050406030204" pitchFamily="18" charset="0"/>
                                </a:rPr>
                                <m:t>2</m:t>
                              </m:r>
                            </m:sub>
                          </m:sSub>
                          <m:nary>
                            <m:naryPr>
                              <m:chr m:val="∑"/>
                              <m:ctrlPr>
                                <a:rPr lang="en-US" sz="2000" b="1" i="1" dirty="0">
                                  <a:solidFill>
                                    <a:srgbClr val="FF00FF"/>
                                  </a:solidFill>
                                  <a:latin typeface="Cambria Math" panose="02040503050406030204" pitchFamily="18" charset="0"/>
                                  <a:ea typeface="Cambria Math" panose="02040503050406030204" pitchFamily="18" charset="0"/>
                                </a:rPr>
                              </m:ctrlPr>
                            </m:naryPr>
                            <m:sub>
                              <m:r>
                                <m:rPr>
                                  <m:brk m:alnAt="23"/>
                                </m:rPr>
                                <a:rPr lang="en-US" sz="2000" i="1" dirty="0">
                                  <a:solidFill>
                                    <a:srgbClr val="FF00FF"/>
                                  </a:solidFill>
                                  <a:latin typeface="Cambria Math" panose="02040503050406030204" pitchFamily="18" charset="0"/>
                                  <a:ea typeface="Cambria Math" panose="02040503050406030204" pitchFamily="18" charset="0"/>
                                </a:rPr>
                                <m:t>𝑗</m:t>
                              </m:r>
                              <m:r>
                                <a:rPr lang="en-US" sz="2000" i="1" dirty="0">
                                  <a:solidFill>
                                    <a:srgbClr val="FF00FF"/>
                                  </a:solidFill>
                                  <a:latin typeface="Cambria Math" panose="02040503050406030204" pitchFamily="18" charset="0"/>
                                  <a:ea typeface="Cambria Math" panose="02040503050406030204" pitchFamily="18" charset="0"/>
                                </a:rPr>
                                <m:t>=1</m:t>
                              </m:r>
                            </m:sub>
                            <m:sup>
                              <m:r>
                                <a:rPr lang="en-US" sz="2000" i="1" dirty="0">
                                  <a:solidFill>
                                    <a:srgbClr val="FF00FF"/>
                                  </a:solidFill>
                                  <a:latin typeface="Cambria Math" panose="02040503050406030204" pitchFamily="18" charset="0"/>
                                  <a:ea typeface="Cambria Math" panose="02040503050406030204" pitchFamily="18" charset="0"/>
                                </a:rPr>
                                <m:t>𝑘</m:t>
                              </m:r>
                            </m:sup>
                            <m:e>
                              <m:sSubSup>
                                <m:sSubSupPr>
                                  <m:ctrlPr>
                                    <a:rPr lang="en-US" sz="2000" i="1" dirty="0" smtClean="0">
                                      <a:solidFill>
                                        <a:srgbClr val="FF00FF"/>
                                      </a:solidFill>
                                      <a:latin typeface="Cambria Math" panose="02040503050406030204" pitchFamily="18" charset="0"/>
                                      <a:ea typeface="Cambria Math" panose="02040503050406030204" pitchFamily="18" charset="0"/>
                                    </a:rPr>
                                  </m:ctrlPr>
                                </m:sSubSupPr>
                                <m:e>
                                  <m:r>
                                    <a:rPr lang="en-US" sz="2000" b="0" i="1" dirty="0">
                                      <a:solidFill>
                                        <a:srgbClr val="FF00FF"/>
                                      </a:solidFill>
                                      <a:latin typeface="Cambria Math" panose="02040503050406030204" pitchFamily="18" charset="0"/>
                                      <a:ea typeface="Cambria Math" panose="02040503050406030204" pitchFamily="18" charset="0"/>
                                    </a:rPr>
                                    <m:t>𝜃</m:t>
                                  </m:r>
                                </m:e>
                                <m:sub>
                                  <m:r>
                                    <a:rPr lang="en-US" sz="2000" b="0" i="1" dirty="0" smtClean="0">
                                      <a:solidFill>
                                        <a:srgbClr val="FF00FF"/>
                                      </a:solidFill>
                                      <a:latin typeface="Cambria Math" panose="02040503050406030204" pitchFamily="18" charset="0"/>
                                      <a:ea typeface="Cambria Math" panose="02040503050406030204" pitchFamily="18" charset="0"/>
                                    </a:rPr>
                                    <m:t>𝑗</m:t>
                                  </m:r>
                                </m:sub>
                                <m:sup>
                                  <m:r>
                                    <a:rPr lang="en-US" sz="2000" b="0" i="1" dirty="0" smtClean="0">
                                      <a:solidFill>
                                        <a:srgbClr val="FF00FF"/>
                                      </a:solidFill>
                                      <a:latin typeface="Cambria Math" panose="02040503050406030204" pitchFamily="18" charset="0"/>
                                      <a:ea typeface="Cambria Math" panose="02040503050406030204" pitchFamily="18" charset="0"/>
                                    </a:rPr>
                                    <m:t>2</m:t>
                                  </m:r>
                                </m:sup>
                              </m:sSubSup>
                            </m:e>
                          </m:nary>
                        </m:e>
                      </m:nary>
                    </m:oMath>
                  </m:oMathPara>
                </a14:m>
                <a:endParaRPr lang="es-BO" sz="2000" dirty="0"/>
              </a:p>
            </p:txBody>
          </p:sp>
        </mc:Choice>
        <mc:Fallback xmlns="">
          <p:sp>
            <p:nvSpPr>
              <p:cNvPr id="12" name="TextBox 11">
                <a:extLst>
                  <a:ext uri="{FF2B5EF4-FFF2-40B4-BE49-F238E27FC236}">
                    <a16:creationId xmlns:a16="http://schemas.microsoft.com/office/drawing/2014/main" id="{50B7C206-E18A-FD93-2F83-5D235C5D250A}"/>
                  </a:ext>
                </a:extLst>
              </p:cNvPr>
              <p:cNvSpPr txBox="1">
                <a:spLocks noRot="1" noChangeAspect="1" noMove="1" noResize="1" noEditPoints="1" noAdjustHandles="1" noChangeArrowheads="1" noChangeShapeType="1" noTextEdit="1"/>
              </p:cNvSpPr>
              <p:nvPr/>
            </p:nvSpPr>
            <p:spPr>
              <a:xfrm>
                <a:off x="2225033" y="4267073"/>
                <a:ext cx="7649679" cy="1049903"/>
              </a:xfrm>
              <a:prstGeom prst="rect">
                <a:avLst/>
              </a:prstGeom>
              <a:blipFill>
                <a:blip r:embed="rId2"/>
                <a:stretch>
                  <a:fillRect/>
                </a:stretch>
              </a:blipFill>
            </p:spPr>
            <p:txBody>
              <a:bodyPr/>
              <a:lstStyle/>
              <a:p>
                <a:r>
                  <a:rPr lang="es-BO">
                    <a:noFill/>
                  </a:rPr>
                  <a:t> </a:t>
                </a:r>
              </a:p>
            </p:txBody>
          </p:sp>
        </mc:Fallback>
      </mc:AlternateContent>
      <p:sp>
        <p:nvSpPr>
          <p:cNvPr id="13" name="Right Brace 12">
            <a:extLst>
              <a:ext uri="{FF2B5EF4-FFF2-40B4-BE49-F238E27FC236}">
                <a16:creationId xmlns:a16="http://schemas.microsoft.com/office/drawing/2014/main" id="{92109E4D-3F5D-A153-29F4-6B33EAE97551}"/>
              </a:ext>
            </a:extLst>
          </p:cNvPr>
          <p:cNvSpPr/>
          <p:nvPr/>
        </p:nvSpPr>
        <p:spPr>
          <a:xfrm rot="5400000">
            <a:off x="5269184" y="4111122"/>
            <a:ext cx="295257" cy="2583989"/>
          </a:xfrm>
          <a:prstGeom prst="rightBrace">
            <a:avLst>
              <a:gd name="adj1" fmla="val 38566"/>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BO"/>
          </a:p>
        </p:txBody>
      </p:sp>
      <p:sp>
        <p:nvSpPr>
          <p:cNvPr id="14" name="Right Brace 13">
            <a:extLst>
              <a:ext uri="{FF2B5EF4-FFF2-40B4-BE49-F238E27FC236}">
                <a16:creationId xmlns:a16="http://schemas.microsoft.com/office/drawing/2014/main" id="{C7D225AA-E0F5-5175-3505-A94055AABF9C}"/>
              </a:ext>
            </a:extLst>
          </p:cNvPr>
          <p:cNvSpPr/>
          <p:nvPr/>
        </p:nvSpPr>
        <p:spPr>
          <a:xfrm rot="16200000">
            <a:off x="8015201" y="2995087"/>
            <a:ext cx="295257" cy="2405114"/>
          </a:xfrm>
          <a:prstGeom prst="rightBrace">
            <a:avLst>
              <a:gd name="adj1" fmla="val 38566"/>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BO"/>
          </a:p>
        </p:txBody>
      </p:sp>
      <p:sp>
        <p:nvSpPr>
          <p:cNvPr id="15" name="Right Brace 14">
            <a:extLst>
              <a:ext uri="{FF2B5EF4-FFF2-40B4-BE49-F238E27FC236}">
                <a16:creationId xmlns:a16="http://schemas.microsoft.com/office/drawing/2014/main" id="{6ECDFD53-05F8-74D0-8E7A-6A07A3E758E5}"/>
              </a:ext>
            </a:extLst>
          </p:cNvPr>
          <p:cNvSpPr/>
          <p:nvPr/>
        </p:nvSpPr>
        <p:spPr>
          <a:xfrm rot="5400000">
            <a:off x="7375118" y="4858187"/>
            <a:ext cx="295257" cy="1124949"/>
          </a:xfrm>
          <a:prstGeom prst="rightBrace">
            <a:avLst>
              <a:gd name="adj1" fmla="val 38566"/>
              <a:gd name="adj2" fmla="val 5000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6" name="Right Brace 15">
            <a:extLst>
              <a:ext uri="{FF2B5EF4-FFF2-40B4-BE49-F238E27FC236}">
                <a16:creationId xmlns:a16="http://schemas.microsoft.com/office/drawing/2014/main" id="{522F1113-A2E0-D72B-CA33-85FC604DF3C5}"/>
              </a:ext>
            </a:extLst>
          </p:cNvPr>
          <p:cNvSpPr/>
          <p:nvPr/>
        </p:nvSpPr>
        <p:spPr>
          <a:xfrm rot="5400000">
            <a:off x="8655284" y="4847402"/>
            <a:ext cx="295257" cy="1124949"/>
          </a:xfrm>
          <a:prstGeom prst="rightBrace">
            <a:avLst>
              <a:gd name="adj1" fmla="val 38566"/>
              <a:gd name="adj2" fmla="val 50000"/>
            </a:avLst>
          </a:prstGeom>
          <a:ln>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7" name="TextBox 16">
            <a:extLst>
              <a:ext uri="{FF2B5EF4-FFF2-40B4-BE49-F238E27FC236}">
                <a16:creationId xmlns:a16="http://schemas.microsoft.com/office/drawing/2014/main" id="{D09A4B64-D126-8D31-D18C-3DCB408B3276}"/>
              </a:ext>
            </a:extLst>
          </p:cNvPr>
          <p:cNvSpPr txBox="1"/>
          <p:nvPr/>
        </p:nvSpPr>
        <p:spPr>
          <a:xfrm>
            <a:off x="7239779" y="3572361"/>
            <a:ext cx="2001317" cy="461665"/>
          </a:xfrm>
          <a:prstGeom prst="rect">
            <a:avLst/>
          </a:prstGeom>
          <a:noFill/>
        </p:spPr>
        <p:txBody>
          <a:bodyPr wrap="none" rtlCol="0">
            <a:spAutoFit/>
          </a:bodyPr>
          <a:lstStyle/>
          <a:p>
            <a:r>
              <a:rPr lang="es-BO" sz="2400" dirty="0">
                <a:solidFill>
                  <a:srgbClr val="C55A11"/>
                </a:solidFill>
              </a:rPr>
              <a:t>regularización </a:t>
            </a:r>
          </a:p>
        </p:txBody>
      </p:sp>
      <p:sp>
        <p:nvSpPr>
          <p:cNvPr id="18" name="TextBox 17">
            <a:extLst>
              <a:ext uri="{FF2B5EF4-FFF2-40B4-BE49-F238E27FC236}">
                <a16:creationId xmlns:a16="http://schemas.microsoft.com/office/drawing/2014/main" id="{198F807B-9BBE-23D6-98F8-5B9D571D3648}"/>
              </a:ext>
            </a:extLst>
          </p:cNvPr>
          <p:cNvSpPr txBox="1"/>
          <p:nvPr/>
        </p:nvSpPr>
        <p:spPr>
          <a:xfrm>
            <a:off x="3975633" y="5504645"/>
            <a:ext cx="2887174" cy="1200329"/>
          </a:xfrm>
          <a:prstGeom prst="rect">
            <a:avLst/>
          </a:prstGeom>
          <a:noFill/>
        </p:spPr>
        <p:txBody>
          <a:bodyPr wrap="square" rtlCol="0">
            <a:spAutoFit/>
          </a:bodyPr>
          <a:lstStyle/>
          <a:p>
            <a:pPr algn="ctr"/>
            <a:r>
              <a:rPr lang="es-BO" sz="2400" dirty="0">
                <a:solidFill>
                  <a:srgbClr val="C55A11"/>
                </a:solidFill>
              </a:rPr>
              <a:t>minimización de diferencias al cuadrado </a:t>
            </a:r>
          </a:p>
        </p:txBody>
      </p:sp>
      <p:sp>
        <p:nvSpPr>
          <p:cNvPr id="19" name="TextBox 18">
            <a:extLst>
              <a:ext uri="{FF2B5EF4-FFF2-40B4-BE49-F238E27FC236}">
                <a16:creationId xmlns:a16="http://schemas.microsoft.com/office/drawing/2014/main" id="{071B9C19-AF1C-6A9D-ADB1-8B0D05C8E1EB}"/>
              </a:ext>
            </a:extLst>
          </p:cNvPr>
          <p:cNvSpPr txBox="1"/>
          <p:nvPr/>
        </p:nvSpPr>
        <p:spPr>
          <a:xfrm>
            <a:off x="6923352" y="5588656"/>
            <a:ext cx="1225634" cy="830997"/>
          </a:xfrm>
          <a:prstGeom prst="rect">
            <a:avLst/>
          </a:prstGeom>
          <a:noFill/>
        </p:spPr>
        <p:txBody>
          <a:bodyPr wrap="square" rtlCol="0">
            <a:spAutoFit/>
          </a:bodyPr>
          <a:lstStyle/>
          <a:p>
            <a:pPr algn="ctr"/>
            <a:r>
              <a:rPr lang="es-BO" sz="2400" dirty="0">
                <a:solidFill>
                  <a:srgbClr val="0070C0"/>
                </a:solidFill>
              </a:rPr>
              <a:t>LASSO</a:t>
            </a:r>
          </a:p>
          <a:p>
            <a:pPr algn="ctr"/>
            <a:r>
              <a:rPr lang="es-BO" sz="2400" dirty="0">
                <a:solidFill>
                  <a:srgbClr val="0070C0"/>
                </a:solidFill>
              </a:rPr>
              <a:t>(L1)</a:t>
            </a:r>
          </a:p>
        </p:txBody>
      </p:sp>
      <p:sp>
        <p:nvSpPr>
          <p:cNvPr id="20" name="TextBox 19">
            <a:extLst>
              <a:ext uri="{FF2B5EF4-FFF2-40B4-BE49-F238E27FC236}">
                <a16:creationId xmlns:a16="http://schemas.microsoft.com/office/drawing/2014/main" id="{A63466B1-05E8-7AFD-D0C4-CFAF37BBB8E2}"/>
              </a:ext>
            </a:extLst>
          </p:cNvPr>
          <p:cNvSpPr txBox="1"/>
          <p:nvPr/>
        </p:nvSpPr>
        <p:spPr>
          <a:xfrm>
            <a:off x="8190095" y="5588655"/>
            <a:ext cx="1225634" cy="830997"/>
          </a:xfrm>
          <a:prstGeom prst="rect">
            <a:avLst/>
          </a:prstGeom>
          <a:noFill/>
        </p:spPr>
        <p:txBody>
          <a:bodyPr wrap="square" rtlCol="0">
            <a:spAutoFit/>
          </a:bodyPr>
          <a:lstStyle/>
          <a:p>
            <a:pPr algn="ctr"/>
            <a:r>
              <a:rPr lang="es-BO" sz="2400" dirty="0" err="1">
                <a:solidFill>
                  <a:srgbClr val="FF00FF"/>
                </a:solidFill>
              </a:rPr>
              <a:t>ridge</a:t>
            </a:r>
            <a:endParaRPr lang="es-BO" sz="2400" dirty="0">
              <a:solidFill>
                <a:srgbClr val="FF00FF"/>
              </a:solidFill>
            </a:endParaRPr>
          </a:p>
          <a:p>
            <a:pPr algn="ctr"/>
            <a:r>
              <a:rPr lang="es-BO" sz="2400" dirty="0">
                <a:solidFill>
                  <a:srgbClr val="FF00FF"/>
                </a:solidFill>
              </a:rPr>
              <a:t>(L2)</a:t>
            </a:r>
          </a:p>
        </p:txBody>
      </p:sp>
      <p:sp>
        <p:nvSpPr>
          <p:cNvPr id="23" name="Title 1">
            <a:extLst>
              <a:ext uri="{FF2B5EF4-FFF2-40B4-BE49-F238E27FC236}">
                <a16:creationId xmlns:a16="http://schemas.microsoft.com/office/drawing/2014/main" id="{F101891E-B3B5-185D-EA17-8BE6FAC6F356}"/>
              </a:ext>
            </a:extLst>
          </p:cNvPr>
          <p:cNvSpPr>
            <a:spLocks noGrp="1"/>
          </p:cNvSpPr>
          <p:nvPr>
            <p:ph type="title"/>
          </p:nvPr>
        </p:nvSpPr>
        <p:spPr>
          <a:xfrm>
            <a:off x="510929" y="-123306"/>
            <a:ext cx="5803244" cy="1346500"/>
          </a:xfrm>
        </p:spPr>
        <p:txBody>
          <a:bodyPr anchor="b">
            <a:normAutofit/>
          </a:bodyPr>
          <a:lstStyle/>
          <a:p>
            <a:r>
              <a:rPr lang="es-BO" sz="3400" dirty="0"/>
              <a:t>Aprendizaje supervisado:</a:t>
            </a:r>
            <a:br>
              <a:rPr lang="es-BO" sz="3400" dirty="0"/>
            </a:br>
            <a:r>
              <a:rPr lang="es-BO" sz="3400" dirty="0"/>
              <a:t>Redes elásticas (</a:t>
            </a:r>
            <a:r>
              <a:rPr lang="es-BO" sz="3400" dirty="0" err="1"/>
              <a:t>elastic</a:t>
            </a:r>
            <a:r>
              <a:rPr lang="es-BO" sz="3400" dirty="0"/>
              <a:t> nets)</a:t>
            </a:r>
          </a:p>
        </p:txBody>
      </p:sp>
    </p:spTree>
    <p:extLst>
      <p:ext uri="{BB962C8B-B14F-4D97-AF65-F5344CB8AC3E}">
        <p14:creationId xmlns:p14="http://schemas.microsoft.com/office/powerpoint/2010/main" val="3976352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9" y="-123306"/>
            <a:ext cx="5803244" cy="1346500"/>
          </a:xfrm>
        </p:spPr>
        <p:txBody>
          <a:bodyPr anchor="b">
            <a:normAutofit/>
          </a:bodyPr>
          <a:lstStyle/>
          <a:p>
            <a:r>
              <a:rPr lang="es-BO" sz="3400" dirty="0"/>
              <a:t>Aprendizaje supervisado:</a:t>
            </a:r>
            <a:br>
              <a:rPr lang="es-BO" sz="3400" dirty="0"/>
            </a:br>
            <a:r>
              <a:rPr lang="es-BO" sz="3400" dirty="0"/>
              <a:t>Redes elásticas (</a:t>
            </a:r>
            <a:r>
              <a:rPr lang="es-BO" sz="3400" dirty="0" err="1"/>
              <a:t>elastic</a:t>
            </a:r>
            <a:r>
              <a:rPr lang="es-BO" sz="3400" dirty="0"/>
              <a:t> nets)</a:t>
            </a:r>
          </a:p>
        </p:txBody>
      </p:sp>
      <p:sp>
        <p:nvSpPr>
          <p:cNvPr id="5" name="Content Placeholder 2">
            <a:extLst>
              <a:ext uri="{FF2B5EF4-FFF2-40B4-BE49-F238E27FC236}">
                <a16:creationId xmlns:a16="http://schemas.microsoft.com/office/drawing/2014/main" id="{E79DE80C-77DF-8CDC-D32F-0C94252C7EC2}"/>
              </a:ext>
            </a:extLst>
          </p:cNvPr>
          <p:cNvSpPr>
            <a:spLocks noGrp="1"/>
          </p:cNvSpPr>
          <p:nvPr>
            <p:ph idx="1"/>
          </p:nvPr>
        </p:nvSpPr>
        <p:spPr>
          <a:xfrm>
            <a:off x="510929" y="1307255"/>
            <a:ext cx="11414772" cy="4470418"/>
          </a:xfrm>
        </p:spPr>
        <p:txBody>
          <a:bodyPr vert="horz" lIns="91440" tIns="45720" rIns="91440" bIns="45720" rtlCol="0" anchor="t">
            <a:normAutofit/>
          </a:bodyPr>
          <a:lstStyle/>
          <a:p>
            <a:pPr marL="0" indent="0">
              <a:lnSpc>
                <a:spcPct val="100000"/>
              </a:lnSpc>
              <a:spcBef>
                <a:spcPts val="0"/>
              </a:spcBef>
              <a:spcAft>
                <a:spcPts val="600"/>
              </a:spcAft>
              <a:buNone/>
            </a:pPr>
            <a:r>
              <a:rPr lang="es-ES" sz="2000" dirty="0"/>
              <a:t>Hiper-parámetros para “afinar” el modelo de machine </a:t>
            </a:r>
            <a:r>
              <a:rPr lang="es-ES" sz="2000" dirty="0" err="1"/>
              <a:t>learning</a:t>
            </a:r>
            <a:r>
              <a:rPr lang="es-ES" sz="2000" dirty="0"/>
              <a:t> (</a:t>
            </a:r>
            <a:r>
              <a:rPr lang="es-ES" sz="2000" dirty="0" err="1"/>
              <a:t>tuning</a:t>
            </a:r>
            <a:r>
              <a:rPr lang="es-ES" sz="2000" dirty="0"/>
              <a:t>):</a:t>
            </a:r>
          </a:p>
          <a:p>
            <a:pPr marL="0" indent="0">
              <a:lnSpc>
                <a:spcPct val="100000"/>
              </a:lnSpc>
              <a:spcBef>
                <a:spcPts val="0"/>
              </a:spcBef>
              <a:spcAft>
                <a:spcPts val="600"/>
              </a:spcAft>
              <a:buNone/>
            </a:pPr>
            <a:r>
              <a:rPr lang="es-ES" sz="2000" dirty="0" err="1">
                <a:solidFill>
                  <a:srgbClr val="C55A11"/>
                </a:solidFill>
              </a:rPr>
              <a:t>alpha</a:t>
            </a:r>
            <a:r>
              <a:rPr lang="es-ES" sz="2000" dirty="0">
                <a:solidFill>
                  <a:srgbClr val="C55A11"/>
                </a:solidFill>
              </a:rPr>
              <a:t>: </a:t>
            </a:r>
            <a:r>
              <a:rPr lang="es-ES" sz="2000" dirty="0" err="1"/>
              <a:t>Hiper-parámetro</a:t>
            </a:r>
            <a:r>
              <a:rPr lang="es-ES" sz="2000" dirty="0"/>
              <a:t> que controla el nivel general de regularización:</a:t>
            </a:r>
          </a:p>
          <a:p>
            <a:pPr lvl="1">
              <a:lnSpc>
                <a:spcPct val="100000"/>
              </a:lnSpc>
              <a:spcBef>
                <a:spcPts val="0"/>
              </a:spcBef>
              <a:spcAft>
                <a:spcPts val="600"/>
              </a:spcAft>
            </a:pPr>
            <a:r>
              <a:rPr lang="es-ES" sz="1600" dirty="0"/>
              <a:t>Un valor más alto de Alpha: disminución general en la magnitud de los coeficientes. </a:t>
            </a:r>
          </a:p>
          <a:p>
            <a:pPr lvl="1">
              <a:lnSpc>
                <a:spcPct val="100000"/>
              </a:lnSpc>
              <a:spcBef>
                <a:spcPts val="0"/>
              </a:spcBef>
              <a:spcAft>
                <a:spcPts val="600"/>
              </a:spcAft>
            </a:pPr>
            <a:r>
              <a:rPr lang="es-ES" sz="1600" dirty="0"/>
              <a:t>Un valor bajo de Alpha: los coeficientes </a:t>
            </a:r>
            <a:r>
              <a:rPr lang="es-ES" sz="1600" dirty="0" err="1"/>
              <a:t>tendran</a:t>
            </a:r>
            <a:r>
              <a:rPr lang="es-ES" sz="1600" dirty="0"/>
              <a:t> magnitudes más grandes. </a:t>
            </a:r>
          </a:p>
          <a:p>
            <a:pPr marL="0" indent="0">
              <a:lnSpc>
                <a:spcPct val="100000"/>
              </a:lnSpc>
              <a:spcBef>
                <a:spcPts val="0"/>
              </a:spcBef>
              <a:spcAft>
                <a:spcPts val="600"/>
              </a:spcAft>
              <a:buNone/>
            </a:pPr>
            <a:r>
              <a:rPr lang="es-ES" sz="2000" dirty="0">
                <a:solidFill>
                  <a:srgbClr val="C55A11"/>
                </a:solidFill>
              </a:rPr>
              <a:t>L1_ratio: </a:t>
            </a:r>
            <a:r>
              <a:rPr lang="es-ES" sz="2000" dirty="0" err="1"/>
              <a:t>Hiper-parámetro</a:t>
            </a:r>
            <a:r>
              <a:rPr lang="es-ES" sz="2000" dirty="0"/>
              <a:t> que controla la proporción entre las penalizaciones L1 y L2. </a:t>
            </a:r>
          </a:p>
          <a:p>
            <a:pPr lvl="1">
              <a:lnSpc>
                <a:spcPct val="100000"/>
              </a:lnSpc>
              <a:spcBef>
                <a:spcPts val="0"/>
              </a:spcBef>
              <a:spcAft>
                <a:spcPts val="600"/>
              </a:spcAft>
            </a:pPr>
            <a:r>
              <a:rPr lang="es-ES" sz="1600" dirty="0"/>
              <a:t>Cuando </a:t>
            </a:r>
            <a:r>
              <a:rPr lang="es-ES" sz="1600" dirty="0">
                <a:solidFill>
                  <a:srgbClr val="FF00FF"/>
                </a:solidFill>
              </a:rPr>
              <a:t>L1_ratio = 0</a:t>
            </a:r>
            <a:r>
              <a:rPr lang="es-ES" sz="1600" dirty="0"/>
              <a:t>, el modelo es </a:t>
            </a:r>
            <a:r>
              <a:rPr lang="es-ES" sz="1600" dirty="0">
                <a:solidFill>
                  <a:srgbClr val="FF00FF"/>
                </a:solidFill>
              </a:rPr>
              <a:t>Ridge (penalización L2 pura)</a:t>
            </a:r>
            <a:r>
              <a:rPr lang="es-ES" sz="1600" dirty="0"/>
              <a:t>. </a:t>
            </a:r>
          </a:p>
          <a:p>
            <a:pPr lvl="1">
              <a:lnSpc>
                <a:spcPct val="100000"/>
              </a:lnSpc>
              <a:spcBef>
                <a:spcPts val="0"/>
              </a:spcBef>
              <a:spcAft>
                <a:spcPts val="600"/>
              </a:spcAft>
            </a:pPr>
            <a:r>
              <a:rPr lang="es-ES" sz="1600" dirty="0"/>
              <a:t>Cuando </a:t>
            </a:r>
            <a:r>
              <a:rPr lang="es-ES" sz="1600" dirty="0">
                <a:solidFill>
                  <a:srgbClr val="0070C0"/>
                </a:solidFill>
              </a:rPr>
              <a:t>L1_ratio = 1</a:t>
            </a:r>
            <a:r>
              <a:rPr lang="es-ES" sz="1600" dirty="0"/>
              <a:t>, el modelo es </a:t>
            </a:r>
            <a:r>
              <a:rPr lang="es-ES" sz="1600" dirty="0">
                <a:solidFill>
                  <a:srgbClr val="0070C0"/>
                </a:solidFill>
              </a:rPr>
              <a:t>LASSO (penalización L1 pura)</a:t>
            </a:r>
            <a:r>
              <a:rPr lang="es-ES" sz="1600" dirty="0"/>
              <a:t>. </a:t>
            </a:r>
          </a:p>
          <a:p>
            <a:pPr lvl="1">
              <a:lnSpc>
                <a:spcPct val="100000"/>
              </a:lnSpc>
              <a:spcBef>
                <a:spcPts val="0"/>
              </a:spcBef>
              <a:spcAft>
                <a:spcPts val="600"/>
              </a:spcAft>
            </a:pPr>
            <a:r>
              <a:rPr lang="es-ES" sz="1600" dirty="0"/>
              <a:t>Valores de l1_ratio en el rango de 0 a 1 representan una combinación de ambas penalizaciones.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B7C206-E18A-FD93-2F83-5D235C5D250A}"/>
                  </a:ext>
                </a:extLst>
              </p:cNvPr>
              <p:cNvSpPr txBox="1"/>
              <p:nvPr/>
            </p:nvSpPr>
            <p:spPr>
              <a:xfrm>
                <a:off x="2225033" y="4267073"/>
                <a:ext cx="7649679" cy="10499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i="1" dirty="0" smtClean="0">
                              <a:latin typeface="Cambria Math" panose="02040503050406030204" pitchFamily="18" charset="0"/>
                              <a:ea typeface="Cambria Math" panose="02040503050406030204" pitchFamily="18" charset="0"/>
                            </a:rPr>
                          </m:ctrlPr>
                        </m:funcPr>
                        <m:fName>
                          <m:limLow>
                            <m:limLowPr>
                              <m:ctrlPr>
                                <a:rPr lang="en-US" sz="2000" i="1" dirty="0">
                                  <a:latin typeface="Cambria Math" panose="02040503050406030204" pitchFamily="18" charset="0"/>
                                  <a:ea typeface="Cambria Math" panose="02040503050406030204" pitchFamily="18" charset="0"/>
                                </a:rPr>
                              </m:ctrlPr>
                            </m:limLowPr>
                            <m:e>
                              <m:r>
                                <m:rPr>
                                  <m:sty m:val="p"/>
                                </m:rPr>
                                <a:rPr lang="en-US" sz="2000" dirty="0">
                                  <a:latin typeface="Cambria Math" panose="02040503050406030204" pitchFamily="18" charset="0"/>
                                  <a:ea typeface="Cambria Math" panose="02040503050406030204" pitchFamily="18" charset="0"/>
                                </a:rPr>
                                <m:t>argmin</m:t>
                              </m:r>
                            </m:e>
                            <m:lim>
                              <m:eqArr>
                                <m:eqArrPr>
                                  <m:ctrlPr>
                                    <a:rPr lang="el-GR" sz="2000" b="1" i="1" dirty="0">
                                      <a:latin typeface="Cambria Math" panose="02040503050406030204" pitchFamily="18" charset="0"/>
                                      <a:ea typeface="Cambria Math" panose="02040503050406030204" pitchFamily="18" charset="0"/>
                                    </a:rPr>
                                  </m:ctrlPr>
                                </m:eqArrPr>
                                <m:e>
                                  <m:r>
                                    <a:rPr lang="el-GR" sz="2000" b="1" dirty="0">
                                      <a:latin typeface="Cambria Math" panose="02040503050406030204" pitchFamily="18" charset="0"/>
                                      <a:ea typeface="Cambria Math" panose="02040503050406030204" pitchFamily="18" charset="0"/>
                                    </a:rPr>
                                    <m:t>𝚯</m:t>
                                  </m:r>
                                  <m:r>
                                    <a:rPr lang="el-GR" sz="2000" b="1" i="1" dirty="0">
                                      <a:latin typeface="Cambria Math" panose="02040503050406030204" pitchFamily="18" charset="0"/>
                                      <a:ea typeface="Cambria Math" panose="02040503050406030204" pitchFamily="18" charset="0"/>
                                    </a:rPr>
                                    <m:t>∈</m:t>
                                  </m:r>
                                  <m:r>
                                    <a:rPr lang="el-GR" sz="2000" b="1" i="1" dirty="0">
                                      <a:latin typeface="Cambria Math" panose="02040503050406030204" pitchFamily="18" charset="0"/>
                                      <a:ea typeface="Cambria Math" panose="02040503050406030204" pitchFamily="18" charset="0"/>
                                    </a:rPr>
                                    <m:t>ℝ</m:t>
                                  </m:r>
                                </m:e>
                                <m:e>
                                  <m:r>
                                    <a:rPr lang="en-US" sz="2000" i="1" dirty="0">
                                      <a:latin typeface="Cambria Math" panose="02040503050406030204" pitchFamily="18" charset="0"/>
                                      <a:ea typeface="Cambria Math" panose="02040503050406030204" pitchFamily="18" charset="0"/>
                                    </a:rPr>
                                    <m:t>𝑖</m:t>
                                  </m:r>
                                  <m:r>
                                    <a:rPr lang="en-US" sz="2000" i="1" dirty="0">
                                      <a:latin typeface="Cambria Math" panose="02040503050406030204" pitchFamily="18" charset="0"/>
                                      <a:ea typeface="Cambria Math" panose="02040503050406030204" pitchFamily="18" charset="0"/>
                                    </a:rPr>
                                    <m:t>=1,2,…,</m:t>
                                  </m:r>
                                  <m:r>
                                    <m:rPr>
                                      <m:sty m:val="p"/>
                                    </m:rPr>
                                    <a:rPr lang="en-US" sz="2000" dirty="0">
                                      <a:latin typeface="Cambria Math" panose="02040503050406030204" pitchFamily="18" charset="0"/>
                                      <a:ea typeface="Cambria Math" panose="02040503050406030204" pitchFamily="18" charset="0"/>
                                    </a:rPr>
                                    <m:t>m</m:t>
                                  </m:r>
                                </m:e>
                              </m:eqArr>
                            </m:lim>
                          </m:limLow>
                        </m:fName>
                        <m:e>
                          <m:r>
                            <a:rPr lang="el-GR" sz="2000" b="1" dirty="0">
                              <a:latin typeface="Cambria Math" panose="02040503050406030204" pitchFamily="18" charset="0"/>
                              <a:ea typeface="Cambria Math" panose="02040503050406030204" pitchFamily="18" charset="0"/>
                            </a:rPr>
                            <m:t>𝛆</m:t>
                          </m:r>
                        </m:e>
                      </m:func>
                      <m:r>
                        <m:rPr>
                          <m:nor/>
                        </m:rPr>
                        <a:rPr lang="en-US" sz="2000" dirty="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m:t>
                      </m:r>
                      <m:nary>
                        <m:naryPr>
                          <m:chr m:val="∑"/>
                          <m:ctrlPr>
                            <a:rPr lang="en-US" sz="2000" b="1" i="1" dirty="0" smtClean="0">
                              <a:latin typeface="Cambria Math" panose="02040503050406030204" pitchFamily="18" charset="0"/>
                              <a:ea typeface="Cambria Math" panose="02040503050406030204" pitchFamily="18" charset="0"/>
                            </a:rPr>
                          </m:ctrlPr>
                        </m:naryPr>
                        <m:sub>
                          <m:r>
                            <m:rPr>
                              <m:brk m:alnAt="23"/>
                            </m:rPr>
                            <a:rPr lang="en-US" sz="2000" i="1" dirty="0">
                              <a:latin typeface="Cambria Math" panose="02040503050406030204" pitchFamily="18" charset="0"/>
                              <a:ea typeface="Cambria Math" panose="02040503050406030204" pitchFamily="18" charset="0"/>
                            </a:rPr>
                            <m:t>𝑖</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𝑚</m:t>
                          </m:r>
                        </m:sub>
                        <m:sup>
                          <m:r>
                            <a:rPr lang="en-US" sz="2000" b="0" i="1" dirty="0" smtClean="0">
                              <a:latin typeface="Cambria Math" panose="02040503050406030204" pitchFamily="18" charset="0"/>
                              <a:ea typeface="Cambria Math" panose="02040503050406030204" pitchFamily="18" charset="0"/>
                            </a:rPr>
                            <m:t>𝑛</m:t>
                          </m:r>
                        </m:sup>
                        <m:e>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m:t>
                              </m:r>
                              <m:sSub>
                                <m:sSubPr>
                                  <m:ctrlPr>
                                    <a:rPr lang="es-BO" sz="2000" b="1" i="1" dirty="0" err="1">
                                      <a:latin typeface="Cambria Math" panose="02040503050406030204" pitchFamily="18" charset="0"/>
                                      <a:ea typeface="Cambria Math" panose="02040503050406030204" pitchFamily="18" charset="0"/>
                                    </a:rPr>
                                  </m:ctrlPr>
                                </m:sSubPr>
                                <m:e>
                                  <m:r>
                                    <a:rPr lang="es-BO" sz="2000" b="1" i="1" dirty="0" err="1">
                                      <a:latin typeface="Cambria Math" panose="02040503050406030204" pitchFamily="18" charset="0"/>
                                      <a:ea typeface="Cambria Math" panose="02040503050406030204" pitchFamily="18" charset="0"/>
                                    </a:rPr>
                                    <m:t>𝒚</m:t>
                                  </m:r>
                                </m:e>
                                <m:sub>
                                  <m:r>
                                    <m:rPr>
                                      <m:sty m:val="p"/>
                                    </m:rPr>
                                    <a:rPr lang="en-US" sz="2000" b="0" i="0" dirty="0" smtClean="0">
                                      <a:latin typeface="Cambria Math" panose="02040503050406030204" pitchFamily="18" charset="0"/>
                                      <a:ea typeface="Cambria Math" panose="02040503050406030204" pitchFamily="18" charset="0"/>
                                    </a:rPr>
                                    <m:t>train</m:t>
                                  </m:r>
                                </m:sub>
                              </m:sSub>
                              <m:r>
                                <a:rPr lang="es-BO" sz="2000" i="1" dirty="0">
                                  <a:latin typeface="Cambria Math" panose="02040503050406030204" pitchFamily="18" charset="0"/>
                                  <a:ea typeface="Cambria Math" panose="02040503050406030204" pitchFamily="18" charset="0"/>
                                </a:rPr>
                                <m:t> −</m:t>
                              </m:r>
                              <m:sSub>
                                <m:sSubPr>
                                  <m:ctrlPr>
                                    <a:rPr lang="en-US" sz="2000" b="1" i="1" dirty="0">
                                      <a:latin typeface="Cambria Math" panose="02040503050406030204" pitchFamily="18" charset="0"/>
                                      <a:ea typeface="Cambria Math" panose="02040503050406030204" pitchFamily="18" charset="0"/>
                                    </a:rPr>
                                  </m:ctrlPr>
                                </m:sSubPr>
                                <m:e>
                                  <m:r>
                                    <a:rPr lang="en-US" sz="2000" b="1" dirty="0">
                                      <a:latin typeface="Cambria Math" panose="02040503050406030204" pitchFamily="18" charset="0"/>
                                      <a:ea typeface="Cambria Math" panose="02040503050406030204" pitchFamily="18" charset="0"/>
                                    </a:rPr>
                                    <m:t>𝐗</m:t>
                                  </m:r>
                                </m:e>
                                <m:sub>
                                  <m:r>
                                    <m:rPr>
                                      <m:sty m:val="p"/>
                                    </m:rPr>
                                    <a:rPr lang="en-US" sz="2000" b="0" i="0" dirty="0" smtClean="0">
                                      <a:latin typeface="Cambria Math" panose="02040503050406030204" pitchFamily="18" charset="0"/>
                                      <a:ea typeface="Cambria Math" panose="02040503050406030204" pitchFamily="18" charset="0"/>
                                    </a:rPr>
                                    <m:t>train</m:t>
                                  </m:r>
                                </m:sub>
                              </m:sSub>
                              <m:r>
                                <a:rPr lang="el-GR" sz="2000" b="1" dirty="0">
                                  <a:latin typeface="Cambria Math" panose="02040503050406030204" pitchFamily="18" charset="0"/>
                                  <a:ea typeface="Cambria Math" panose="02040503050406030204" pitchFamily="18" charset="0"/>
                                </a:rPr>
                                <m:t>𝚯</m:t>
                              </m:r>
                              <m:r>
                                <a:rPr lang="en-US" sz="2000" b="1" i="1" dirty="0">
                                  <a:latin typeface="Cambria Math" panose="02040503050406030204" pitchFamily="18" charset="0"/>
                                  <a:ea typeface="Cambria Math" panose="02040503050406030204" pitchFamily="18" charset="0"/>
                                </a:rPr>
                                <m:t>)</m:t>
                              </m:r>
                            </m:e>
                            <m:sup>
                              <m:r>
                                <a:rPr lang="en-US" sz="2000" b="0" i="1" dirty="0">
                                  <a:latin typeface="Cambria Math" panose="02040503050406030204" pitchFamily="18" charset="0"/>
                                  <a:ea typeface="Cambria Math" panose="02040503050406030204" pitchFamily="18" charset="0"/>
                                </a:rPr>
                                <m:t>2</m:t>
                              </m:r>
                            </m:sup>
                          </m:sSup>
                          <m:r>
                            <a:rPr lang="en-US" sz="2000" b="1" i="1" dirty="0" smtClean="0">
                              <a:latin typeface="Cambria Math" panose="02040503050406030204" pitchFamily="18" charset="0"/>
                              <a:ea typeface="Cambria Math" panose="02040503050406030204" pitchFamily="18" charset="0"/>
                            </a:rPr>
                            <m:t> + </m:t>
                          </m:r>
                          <m:sSub>
                            <m:sSubPr>
                              <m:ctrlPr>
                                <a:rPr lang="en-US" sz="2000" b="1" i="1" dirty="0" smtClean="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𝜆</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nary>
                            <m:naryPr>
                              <m:chr m:val="∑"/>
                              <m:ctrlPr>
                                <a:rPr lang="en-US" sz="2000" b="1"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0C0"/>
                                  </a:solidFill>
                                  <a:latin typeface="Cambria Math" panose="02040503050406030204" pitchFamily="18" charset="0"/>
                                  <a:ea typeface="Cambria Math" panose="02040503050406030204" pitchFamily="18" charset="0"/>
                                </a:rPr>
                                <m:t>𝑗</m:t>
                              </m:r>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𝑘</m:t>
                              </m:r>
                            </m:sup>
                            <m:e>
                              <m:r>
                                <a:rPr lang="en-US" sz="2000" b="1" i="1" dirty="0" smtClean="0">
                                  <a:solidFill>
                                    <a:srgbClr val="0070C0"/>
                                  </a:solidFill>
                                  <a:latin typeface="Cambria Math" panose="02040503050406030204" pitchFamily="18" charset="0"/>
                                  <a:ea typeface="Cambria Math" panose="02040503050406030204" pitchFamily="18" charset="0"/>
                                </a:rPr>
                                <m:t>|</m:t>
                              </m:r>
                              <m:sSub>
                                <m:sSubPr>
                                  <m:ctrlPr>
                                    <a:rPr lang="en-US" sz="2000" b="1" i="1" dirty="0" smtClean="0">
                                      <a:solidFill>
                                        <a:srgbClr val="0070C0"/>
                                      </a:solidFill>
                                      <a:latin typeface="Cambria Math" panose="02040503050406030204" pitchFamily="18" charset="0"/>
                                      <a:ea typeface="Cambria Math" panose="02040503050406030204" pitchFamily="18" charset="0"/>
                                    </a:rPr>
                                  </m:ctrlPr>
                                </m:sSubPr>
                                <m:e>
                                  <m:r>
                                    <a:rPr lang="el-GR" sz="2000" i="1" dirty="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𝑗</m:t>
                                  </m:r>
                                </m:sub>
                              </m:sSub>
                              <m:r>
                                <a:rPr lang="en-US" sz="2000" b="1" i="1" dirty="0" smtClean="0">
                                  <a:solidFill>
                                    <a:srgbClr val="0070C0"/>
                                  </a:solidFill>
                                  <a:latin typeface="Cambria Math" panose="02040503050406030204" pitchFamily="18" charset="0"/>
                                  <a:ea typeface="Cambria Math" panose="02040503050406030204" pitchFamily="18" charset="0"/>
                                </a:rPr>
                                <m:t>|</m:t>
                              </m:r>
                            </m:e>
                          </m:nary>
                          <m:r>
                            <a:rPr lang="en-US" sz="2000" b="1" i="1" dirty="0">
                              <a:latin typeface="Cambria Math" panose="02040503050406030204" pitchFamily="18" charset="0"/>
                              <a:ea typeface="Cambria Math" panose="02040503050406030204" pitchFamily="18" charset="0"/>
                            </a:rPr>
                            <m:t>+</m:t>
                          </m:r>
                          <m:sSub>
                            <m:sSubPr>
                              <m:ctrlPr>
                                <a:rPr lang="en-US" sz="2000" b="1" i="1" dirty="0" smtClean="0">
                                  <a:solidFill>
                                    <a:srgbClr val="FF00FF"/>
                                  </a:solidFill>
                                  <a:latin typeface="Cambria Math" panose="02040503050406030204" pitchFamily="18" charset="0"/>
                                  <a:ea typeface="Cambria Math" panose="02040503050406030204" pitchFamily="18" charset="0"/>
                                </a:rPr>
                              </m:ctrlPr>
                            </m:sSubPr>
                            <m:e>
                              <m:r>
                                <a:rPr lang="en-US" sz="2000" i="1" dirty="0">
                                  <a:solidFill>
                                    <a:srgbClr val="FF00FF"/>
                                  </a:solidFill>
                                  <a:latin typeface="Cambria Math" panose="02040503050406030204" pitchFamily="18" charset="0"/>
                                  <a:ea typeface="Cambria Math" panose="02040503050406030204" pitchFamily="18" charset="0"/>
                                </a:rPr>
                                <m:t>𝜆</m:t>
                              </m:r>
                            </m:e>
                            <m:sub>
                              <m:r>
                                <a:rPr lang="en-US" sz="2000" b="0" i="1" dirty="0" smtClean="0">
                                  <a:solidFill>
                                    <a:srgbClr val="FF00FF"/>
                                  </a:solidFill>
                                  <a:latin typeface="Cambria Math" panose="02040503050406030204" pitchFamily="18" charset="0"/>
                                  <a:ea typeface="Cambria Math" panose="02040503050406030204" pitchFamily="18" charset="0"/>
                                </a:rPr>
                                <m:t>2</m:t>
                              </m:r>
                            </m:sub>
                          </m:sSub>
                          <m:nary>
                            <m:naryPr>
                              <m:chr m:val="∑"/>
                              <m:ctrlPr>
                                <a:rPr lang="en-US" sz="2000" b="1" i="1" dirty="0">
                                  <a:solidFill>
                                    <a:srgbClr val="FF00FF"/>
                                  </a:solidFill>
                                  <a:latin typeface="Cambria Math" panose="02040503050406030204" pitchFamily="18" charset="0"/>
                                  <a:ea typeface="Cambria Math" panose="02040503050406030204" pitchFamily="18" charset="0"/>
                                </a:rPr>
                              </m:ctrlPr>
                            </m:naryPr>
                            <m:sub>
                              <m:r>
                                <m:rPr>
                                  <m:brk m:alnAt="23"/>
                                </m:rPr>
                                <a:rPr lang="en-US" sz="2000" i="1" dirty="0">
                                  <a:solidFill>
                                    <a:srgbClr val="FF00FF"/>
                                  </a:solidFill>
                                  <a:latin typeface="Cambria Math" panose="02040503050406030204" pitchFamily="18" charset="0"/>
                                  <a:ea typeface="Cambria Math" panose="02040503050406030204" pitchFamily="18" charset="0"/>
                                </a:rPr>
                                <m:t>𝑗</m:t>
                              </m:r>
                              <m:r>
                                <a:rPr lang="en-US" sz="2000" i="1" dirty="0">
                                  <a:solidFill>
                                    <a:srgbClr val="FF00FF"/>
                                  </a:solidFill>
                                  <a:latin typeface="Cambria Math" panose="02040503050406030204" pitchFamily="18" charset="0"/>
                                  <a:ea typeface="Cambria Math" panose="02040503050406030204" pitchFamily="18" charset="0"/>
                                </a:rPr>
                                <m:t>=1</m:t>
                              </m:r>
                            </m:sub>
                            <m:sup>
                              <m:r>
                                <a:rPr lang="en-US" sz="2000" i="1" dirty="0">
                                  <a:solidFill>
                                    <a:srgbClr val="FF00FF"/>
                                  </a:solidFill>
                                  <a:latin typeface="Cambria Math" panose="02040503050406030204" pitchFamily="18" charset="0"/>
                                  <a:ea typeface="Cambria Math" panose="02040503050406030204" pitchFamily="18" charset="0"/>
                                </a:rPr>
                                <m:t>𝑘</m:t>
                              </m:r>
                            </m:sup>
                            <m:e>
                              <m:sSubSup>
                                <m:sSubSupPr>
                                  <m:ctrlPr>
                                    <a:rPr lang="en-US" sz="2000" i="1" dirty="0" smtClean="0">
                                      <a:solidFill>
                                        <a:srgbClr val="FF00FF"/>
                                      </a:solidFill>
                                      <a:latin typeface="Cambria Math" panose="02040503050406030204" pitchFamily="18" charset="0"/>
                                      <a:ea typeface="Cambria Math" panose="02040503050406030204" pitchFamily="18" charset="0"/>
                                    </a:rPr>
                                  </m:ctrlPr>
                                </m:sSubSupPr>
                                <m:e>
                                  <m:r>
                                    <a:rPr lang="en-US" sz="2000" b="0" i="1" dirty="0">
                                      <a:solidFill>
                                        <a:srgbClr val="FF00FF"/>
                                      </a:solidFill>
                                      <a:latin typeface="Cambria Math" panose="02040503050406030204" pitchFamily="18" charset="0"/>
                                      <a:ea typeface="Cambria Math" panose="02040503050406030204" pitchFamily="18" charset="0"/>
                                    </a:rPr>
                                    <m:t>𝜃</m:t>
                                  </m:r>
                                </m:e>
                                <m:sub>
                                  <m:r>
                                    <a:rPr lang="en-US" sz="2000" b="0" i="1" dirty="0" smtClean="0">
                                      <a:solidFill>
                                        <a:srgbClr val="FF00FF"/>
                                      </a:solidFill>
                                      <a:latin typeface="Cambria Math" panose="02040503050406030204" pitchFamily="18" charset="0"/>
                                      <a:ea typeface="Cambria Math" panose="02040503050406030204" pitchFamily="18" charset="0"/>
                                    </a:rPr>
                                    <m:t>𝑗</m:t>
                                  </m:r>
                                </m:sub>
                                <m:sup>
                                  <m:r>
                                    <a:rPr lang="en-US" sz="2000" b="0" i="1" dirty="0" smtClean="0">
                                      <a:solidFill>
                                        <a:srgbClr val="FF00FF"/>
                                      </a:solidFill>
                                      <a:latin typeface="Cambria Math" panose="02040503050406030204" pitchFamily="18" charset="0"/>
                                      <a:ea typeface="Cambria Math" panose="02040503050406030204" pitchFamily="18" charset="0"/>
                                    </a:rPr>
                                    <m:t>2</m:t>
                                  </m:r>
                                </m:sup>
                              </m:sSubSup>
                            </m:e>
                          </m:nary>
                        </m:e>
                      </m:nary>
                    </m:oMath>
                  </m:oMathPara>
                </a14:m>
                <a:endParaRPr lang="es-BO" sz="2000" dirty="0"/>
              </a:p>
            </p:txBody>
          </p:sp>
        </mc:Choice>
        <mc:Fallback xmlns="">
          <p:sp>
            <p:nvSpPr>
              <p:cNvPr id="12" name="TextBox 11">
                <a:extLst>
                  <a:ext uri="{FF2B5EF4-FFF2-40B4-BE49-F238E27FC236}">
                    <a16:creationId xmlns:a16="http://schemas.microsoft.com/office/drawing/2014/main" id="{50B7C206-E18A-FD93-2F83-5D235C5D250A}"/>
                  </a:ext>
                </a:extLst>
              </p:cNvPr>
              <p:cNvSpPr txBox="1">
                <a:spLocks noRot="1" noChangeAspect="1" noMove="1" noResize="1" noEditPoints="1" noAdjustHandles="1" noChangeArrowheads="1" noChangeShapeType="1" noTextEdit="1"/>
              </p:cNvSpPr>
              <p:nvPr/>
            </p:nvSpPr>
            <p:spPr>
              <a:xfrm>
                <a:off x="2225033" y="4267073"/>
                <a:ext cx="7649679" cy="1049903"/>
              </a:xfrm>
              <a:prstGeom prst="rect">
                <a:avLst/>
              </a:prstGeom>
              <a:blipFill>
                <a:blip r:embed="rId2"/>
                <a:stretch>
                  <a:fillRect/>
                </a:stretch>
              </a:blipFill>
            </p:spPr>
            <p:txBody>
              <a:bodyPr/>
              <a:lstStyle/>
              <a:p>
                <a:r>
                  <a:rPr lang="es-BO">
                    <a:noFill/>
                  </a:rPr>
                  <a:t> </a:t>
                </a:r>
              </a:p>
            </p:txBody>
          </p:sp>
        </mc:Fallback>
      </mc:AlternateContent>
      <p:sp>
        <p:nvSpPr>
          <p:cNvPr id="13" name="Right Brace 12">
            <a:extLst>
              <a:ext uri="{FF2B5EF4-FFF2-40B4-BE49-F238E27FC236}">
                <a16:creationId xmlns:a16="http://schemas.microsoft.com/office/drawing/2014/main" id="{92109E4D-3F5D-A153-29F4-6B33EAE97551}"/>
              </a:ext>
            </a:extLst>
          </p:cNvPr>
          <p:cNvSpPr/>
          <p:nvPr/>
        </p:nvSpPr>
        <p:spPr>
          <a:xfrm rot="5400000">
            <a:off x="5269184" y="4111122"/>
            <a:ext cx="295257" cy="2583989"/>
          </a:xfrm>
          <a:prstGeom prst="rightBrace">
            <a:avLst>
              <a:gd name="adj1" fmla="val 38566"/>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BO"/>
          </a:p>
        </p:txBody>
      </p:sp>
      <p:sp>
        <p:nvSpPr>
          <p:cNvPr id="15" name="Right Brace 14">
            <a:extLst>
              <a:ext uri="{FF2B5EF4-FFF2-40B4-BE49-F238E27FC236}">
                <a16:creationId xmlns:a16="http://schemas.microsoft.com/office/drawing/2014/main" id="{6ECDFD53-05F8-74D0-8E7A-6A07A3E758E5}"/>
              </a:ext>
            </a:extLst>
          </p:cNvPr>
          <p:cNvSpPr/>
          <p:nvPr/>
        </p:nvSpPr>
        <p:spPr>
          <a:xfrm rot="5400000">
            <a:off x="7375118" y="4858187"/>
            <a:ext cx="295257" cy="1124949"/>
          </a:xfrm>
          <a:prstGeom prst="rightBrace">
            <a:avLst>
              <a:gd name="adj1" fmla="val 38566"/>
              <a:gd name="adj2" fmla="val 5000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6" name="Right Brace 15">
            <a:extLst>
              <a:ext uri="{FF2B5EF4-FFF2-40B4-BE49-F238E27FC236}">
                <a16:creationId xmlns:a16="http://schemas.microsoft.com/office/drawing/2014/main" id="{522F1113-A2E0-D72B-CA33-85FC604DF3C5}"/>
              </a:ext>
            </a:extLst>
          </p:cNvPr>
          <p:cNvSpPr/>
          <p:nvPr/>
        </p:nvSpPr>
        <p:spPr>
          <a:xfrm rot="5400000">
            <a:off x="8655284" y="4847402"/>
            <a:ext cx="295257" cy="1124949"/>
          </a:xfrm>
          <a:prstGeom prst="rightBrace">
            <a:avLst>
              <a:gd name="adj1" fmla="val 38566"/>
              <a:gd name="adj2" fmla="val 50000"/>
            </a:avLst>
          </a:prstGeom>
          <a:ln>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8" name="TextBox 17">
            <a:extLst>
              <a:ext uri="{FF2B5EF4-FFF2-40B4-BE49-F238E27FC236}">
                <a16:creationId xmlns:a16="http://schemas.microsoft.com/office/drawing/2014/main" id="{198F807B-9BBE-23D6-98F8-5B9D571D3648}"/>
              </a:ext>
            </a:extLst>
          </p:cNvPr>
          <p:cNvSpPr txBox="1"/>
          <p:nvPr/>
        </p:nvSpPr>
        <p:spPr>
          <a:xfrm>
            <a:off x="3975633" y="5504645"/>
            <a:ext cx="2887174" cy="1200329"/>
          </a:xfrm>
          <a:prstGeom prst="rect">
            <a:avLst/>
          </a:prstGeom>
          <a:noFill/>
        </p:spPr>
        <p:txBody>
          <a:bodyPr wrap="square" rtlCol="0">
            <a:spAutoFit/>
          </a:bodyPr>
          <a:lstStyle/>
          <a:p>
            <a:pPr algn="ctr"/>
            <a:r>
              <a:rPr lang="es-BO" sz="2400" dirty="0">
                <a:solidFill>
                  <a:srgbClr val="C55A11"/>
                </a:solidFill>
              </a:rPr>
              <a:t>minimización de diferencias al cuadrado </a:t>
            </a:r>
          </a:p>
        </p:txBody>
      </p:sp>
      <p:sp>
        <p:nvSpPr>
          <p:cNvPr id="2" name="TextBox 1">
            <a:extLst>
              <a:ext uri="{FF2B5EF4-FFF2-40B4-BE49-F238E27FC236}">
                <a16:creationId xmlns:a16="http://schemas.microsoft.com/office/drawing/2014/main" id="{393E50A2-A73C-6677-9B54-A49C83830A10}"/>
              </a:ext>
            </a:extLst>
          </p:cNvPr>
          <p:cNvSpPr txBox="1"/>
          <p:nvPr/>
        </p:nvSpPr>
        <p:spPr>
          <a:xfrm>
            <a:off x="6923352" y="5588656"/>
            <a:ext cx="1225634" cy="830997"/>
          </a:xfrm>
          <a:prstGeom prst="rect">
            <a:avLst/>
          </a:prstGeom>
          <a:noFill/>
        </p:spPr>
        <p:txBody>
          <a:bodyPr wrap="square" rtlCol="0">
            <a:spAutoFit/>
          </a:bodyPr>
          <a:lstStyle/>
          <a:p>
            <a:pPr algn="ctr"/>
            <a:r>
              <a:rPr lang="es-BO" sz="2400" dirty="0">
                <a:solidFill>
                  <a:srgbClr val="0070C0"/>
                </a:solidFill>
              </a:rPr>
              <a:t>LASSO</a:t>
            </a:r>
          </a:p>
          <a:p>
            <a:pPr algn="ctr"/>
            <a:r>
              <a:rPr lang="es-BO" sz="2400" dirty="0">
                <a:solidFill>
                  <a:srgbClr val="0070C0"/>
                </a:solidFill>
              </a:rPr>
              <a:t>(L1)</a:t>
            </a:r>
          </a:p>
        </p:txBody>
      </p:sp>
      <p:sp>
        <p:nvSpPr>
          <p:cNvPr id="3" name="TextBox 2">
            <a:extLst>
              <a:ext uri="{FF2B5EF4-FFF2-40B4-BE49-F238E27FC236}">
                <a16:creationId xmlns:a16="http://schemas.microsoft.com/office/drawing/2014/main" id="{F3DEAE2A-EE47-9830-304C-F8813AE967E7}"/>
              </a:ext>
            </a:extLst>
          </p:cNvPr>
          <p:cNvSpPr txBox="1"/>
          <p:nvPr/>
        </p:nvSpPr>
        <p:spPr>
          <a:xfrm>
            <a:off x="8190095" y="5588655"/>
            <a:ext cx="1225634" cy="830997"/>
          </a:xfrm>
          <a:prstGeom prst="rect">
            <a:avLst/>
          </a:prstGeom>
          <a:noFill/>
        </p:spPr>
        <p:txBody>
          <a:bodyPr wrap="square" rtlCol="0">
            <a:spAutoFit/>
          </a:bodyPr>
          <a:lstStyle/>
          <a:p>
            <a:pPr algn="ctr"/>
            <a:r>
              <a:rPr lang="es-BO" sz="2400" dirty="0" err="1">
                <a:solidFill>
                  <a:srgbClr val="FF00FF"/>
                </a:solidFill>
              </a:rPr>
              <a:t>ridge</a:t>
            </a:r>
            <a:endParaRPr lang="es-BO" sz="2400" dirty="0">
              <a:solidFill>
                <a:srgbClr val="FF00FF"/>
              </a:solidFill>
            </a:endParaRPr>
          </a:p>
          <a:p>
            <a:pPr algn="ctr"/>
            <a:r>
              <a:rPr lang="es-BO" sz="2400" dirty="0">
                <a:solidFill>
                  <a:srgbClr val="FF00FF"/>
                </a:solidFill>
              </a:rPr>
              <a:t>(L2)</a:t>
            </a:r>
          </a:p>
        </p:txBody>
      </p:sp>
    </p:spTree>
    <p:extLst>
      <p:ext uri="{BB962C8B-B14F-4D97-AF65-F5344CB8AC3E}">
        <p14:creationId xmlns:p14="http://schemas.microsoft.com/office/powerpoint/2010/main" val="1909517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9" y="-123306"/>
            <a:ext cx="5803244" cy="1346500"/>
          </a:xfrm>
        </p:spPr>
        <p:txBody>
          <a:bodyPr anchor="b">
            <a:normAutofit/>
          </a:bodyPr>
          <a:lstStyle/>
          <a:p>
            <a:r>
              <a:rPr lang="es-BO" sz="3400" dirty="0"/>
              <a:t>Aprendizaje supervisado:</a:t>
            </a:r>
            <a:br>
              <a:rPr lang="es-BO" sz="3400" dirty="0"/>
            </a:br>
            <a:r>
              <a:rPr lang="es-BO" sz="3400" dirty="0"/>
              <a:t>Máquinas de soporte vectorial </a:t>
            </a:r>
          </a:p>
        </p:txBody>
      </p:sp>
      <p:pic>
        <p:nvPicPr>
          <p:cNvPr id="22" name="Picture 21">
            <a:extLst>
              <a:ext uri="{FF2B5EF4-FFF2-40B4-BE49-F238E27FC236}">
                <a16:creationId xmlns:a16="http://schemas.microsoft.com/office/drawing/2014/main" id="{847EF9DD-3911-0E23-1D8C-CF0A3010F862}"/>
              </a:ext>
            </a:extLst>
          </p:cNvPr>
          <p:cNvPicPr>
            <a:picLocks noChangeAspect="1"/>
          </p:cNvPicPr>
          <p:nvPr/>
        </p:nvPicPr>
        <p:blipFill>
          <a:blip r:embed="rId2"/>
          <a:stretch>
            <a:fillRect/>
          </a:stretch>
        </p:blipFill>
        <p:spPr>
          <a:xfrm>
            <a:off x="604245" y="2657152"/>
            <a:ext cx="4650144" cy="4170328"/>
          </a:xfrm>
          <a:prstGeom prst="rect">
            <a:avLst/>
          </a:prstGeom>
        </p:spPr>
      </p:pic>
      <p:pic>
        <p:nvPicPr>
          <p:cNvPr id="8" name="Picture 7">
            <a:extLst>
              <a:ext uri="{FF2B5EF4-FFF2-40B4-BE49-F238E27FC236}">
                <a16:creationId xmlns:a16="http://schemas.microsoft.com/office/drawing/2014/main" id="{C4766CB6-2E39-3CF9-620F-3B8A1CFECF1A}"/>
              </a:ext>
            </a:extLst>
          </p:cNvPr>
          <p:cNvPicPr>
            <a:picLocks noChangeAspect="1"/>
          </p:cNvPicPr>
          <p:nvPr/>
        </p:nvPicPr>
        <p:blipFill>
          <a:blip r:embed="rId3"/>
          <a:stretch>
            <a:fillRect/>
          </a:stretch>
        </p:blipFill>
        <p:spPr>
          <a:xfrm>
            <a:off x="6082887" y="2502569"/>
            <a:ext cx="4833245" cy="4334536"/>
          </a:xfrm>
          <a:prstGeom prst="rect">
            <a:avLst/>
          </a:prstGeom>
        </p:spPr>
      </p:pic>
      <p:sp>
        <p:nvSpPr>
          <p:cNvPr id="11" name="TextBox 10">
            <a:extLst>
              <a:ext uri="{FF2B5EF4-FFF2-40B4-BE49-F238E27FC236}">
                <a16:creationId xmlns:a16="http://schemas.microsoft.com/office/drawing/2014/main" id="{80DBD4C3-C8C5-B9B1-CDCE-9C73F0F9677E}"/>
              </a:ext>
            </a:extLst>
          </p:cNvPr>
          <p:cNvSpPr txBox="1"/>
          <p:nvPr/>
        </p:nvSpPr>
        <p:spPr>
          <a:xfrm>
            <a:off x="3422176" y="2219862"/>
            <a:ext cx="4759297" cy="400110"/>
          </a:xfrm>
          <a:prstGeom prst="rect">
            <a:avLst/>
          </a:prstGeom>
          <a:noFill/>
        </p:spPr>
        <p:txBody>
          <a:bodyPr wrap="square">
            <a:spAutoFit/>
          </a:bodyPr>
          <a:lstStyle/>
          <a:p>
            <a:pPr marL="0" indent="0" algn="ctr">
              <a:lnSpc>
                <a:spcPct val="100000"/>
              </a:lnSpc>
              <a:spcBef>
                <a:spcPts val="0"/>
              </a:spcBef>
              <a:spcAft>
                <a:spcPts val="600"/>
              </a:spcAft>
              <a:buNone/>
            </a:pPr>
            <a:r>
              <a:rPr lang="es-ES" sz="2000" b="1" dirty="0">
                <a:latin typeface="Arial" panose="020B0604020202020204" pitchFamily="34" charset="0"/>
                <a:cs typeface="Arial" panose="020B0604020202020204" pitchFamily="34" charset="0"/>
              </a:rPr>
              <a:t>Casos separables linealmente</a:t>
            </a:r>
          </a:p>
        </p:txBody>
      </p:sp>
      <p:cxnSp>
        <p:nvCxnSpPr>
          <p:cNvPr id="12" name="Straight Connector 11">
            <a:extLst>
              <a:ext uri="{FF2B5EF4-FFF2-40B4-BE49-F238E27FC236}">
                <a16:creationId xmlns:a16="http://schemas.microsoft.com/office/drawing/2014/main" id="{7B94E374-D374-3C67-5DFD-BD8367F5F309}"/>
              </a:ext>
            </a:extLst>
          </p:cNvPr>
          <p:cNvCxnSpPr>
            <a:cxnSpLocks/>
          </p:cNvCxnSpPr>
          <p:nvPr/>
        </p:nvCxnSpPr>
        <p:spPr>
          <a:xfrm flipH="1">
            <a:off x="2194560" y="3031958"/>
            <a:ext cx="1395663" cy="3330341"/>
          </a:xfrm>
          <a:prstGeom prst="line">
            <a:avLst/>
          </a:prstGeom>
          <a:ln w="38100">
            <a:solidFill>
              <a:srgbClr val="FF00FF"/>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3BB354-C62F-2B61-D076-6F2E1D34814B}"/>
              </a:ext>
            </a:extLst>
          </p:cNvPr>
          <p:cNvSpPr txBox="1"/>
          <p:nvPr/>
        </p:nvSpPr>
        <p:spPr>
          <a:xfrm>
            <a:off x="4813972" y="2505670"/>
            <a:ext cx="1330692" cy="1200329"/>
          </a:xfrm>
          <a:prstGeom prst="rect">
            <a:avLst/>
          </a:prstGeom>
          <a:noFill/>
        </p:spPr>
        <p:txBody>
          <a:bodyPr wrap="square">
            <a:spAutoFit/>
          </a:bodyPr>
          <a:lstStyle/>
          <a:p>
            <a:pPr algn="ctr"/>
            <a:r>
              <a:rPr lang="es-UY" b="0" dirty="0">
                <a:solidFill>
                  <a:srgbClr val="FF00FF"/>
                </a:solidFill>
                <a:effectLst/>
                <a:latin typeface="Arial" panose="020B0604020202020204" pitchFamily="34" charset="0"/>
                <a:cs typeface="Arial" panose="020B0604020202020204" pitchFamily="34" charset="0"/>
              </a:rPr>
              <a:t> hiperplano </a:t>
            </a:r>
          </a:p>
          <a:p>
            <a:pPr algn="ctr"/>
            <a:r>
              <a:rPr lang="es-UY" u="sng" dirty="0">
                <a:solidFill>
                  <a:srgbClr val="FF00FF"/>
                </a:solidFill>
                <a:latin typeface="Arial" panose="020B0604020202020204" pitchFamily="34" charset="0"/>
                <a:cs typeface="Arial" panose="020B0604020202020204" pitchFamily="34" charset="0"/>
              </a:rPr>
              <a:t>s</a:t>
            </a:r>
            <a:r>
              <a:rPr lang="es-UY" u="sng" dirty="0">
                <a:solidFill>
                  <a:srgbClr val="FF00FF"/>
                </a:solidFill>
                <a:effectLst/>
                <a:latin typeface="Arial" panose="020B0604020202020204" pitchFamily="34" charset="0"/>
                <a:cs typeface="Arial" panose="020B0604020202020204" pitchFamily="34" charset="0"/>
              </a:rPr>
              <a:t>ub-óptimo</a:t>
            </a:r>
            <a:r>
              <a:rPr lang="es-UY" b="0" dirty="0">
                <a:solidFill>
                  <a:srgbClr val="FF00FF"/>
                </a:solidFill>
                <a:effectLst/>
                <a:latin typeface="Arial" panose="020B0604020202020204" pitchFamily="34" charset="0"/>
                <a:cs typeface="Arial" panose="020B0604020202020204" pitchFamily="34" charset="0"/>
              </a:rPr>
              <a:t> de </a:t>
            </a:r>
          </a:p>
          <a:p>
            <a:pPr algn="ctr"/>
            <a:r>
              <a:rPr lang="es-UY" b="0" dirty="0">
                <a:solidFill>
                  <a:srgbClr val="FF00FF"/>
                </a:solidFill>
                <a:effectLst/>
                <a:latin typeface="Arial" panose="020B0604020202020204" pitchFamily="34" charset="0"/>
                <a:cs typeface="Arial" panose="020B0604020202020204" pitchFamily="34" charset="0"/>
              </a:rPr>
              <a:t>separación </a:t>
            </a:r>
            <a:endParaRPr lang="es-UY" dirty="0">
              <a:solidFill>
                <a:srgbClr val="FF00FF"/>
              </a:solidFill>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7CA35236-C02E-B2F9-551E-D5C6CE40E267}"/>
              </a:ext>
            </a:extLst>
          </p:cNvPr>
          <p:cNvCxnSpPr>
            <a:cxnSpLocks/>
          </p:cNvCxnSpPr>
          <p:nvPr/>
        </p:nvCxnSpPr>
        <p:spPr>
          <a:xfrm flipH="1">
            <a:off x="3590223" y="2792186"/>
            <a:ext cx="1299411" cy="403401"/>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DF9BA3-23DB-3AD8-F3C8-75465A2B47CD}"/>
              </a:ext>
            </a:extLst>
          </p:cNvPr>
          <p:cNvSpPr txBox="1"/>
          <p:nvPr/>
        </p:nvSpPr>
        <p:spPr>
          <a:xfrm>
            <a:off x="10651715" y="2413252"/>
            <a:ext cx="1330692" cy="923330"/>
          </a:xfrm>
          <a:prstGeom prst="rect">
            <a:avLst/>
          </a:prstGeom>
          <a:noFill/>
        </p:spPr>
        <p:txBody>
          <a:bodyPr wrap="square">
            <a:spAutoFit/>
          </a:bodyPr>
          <a:lstStyle/>
          <a:p>
            <a:pPr algn="ctr"/>
            <a:r>
              <a:rPr lang="es-UY" b="0" dirty="0">
                <a:solidFill>
                  <a:srgbClr val="FF00FF"/>
                </a:solidFill>
                <a:effectLst/>
                <a:latin typeface="Arial" panose="020B0604020202020204" pitchFamily="34" charset="0"/>
                <a:cs typeface="Arial" panose="020B0604020202020204" pitchFamily="34" charset="0"/>
              </a:rPr>
              <a:t> hiperplano </a:t>
            </a:r>
          </a:p>
          <a:p>
            <a:pPr algn="ctr"/>
            <a:r>
              <a:rPr lang="es-UY" b="0" dirty="0">
                <a:solidFill>
                  <a:srgbClr val="FF00FF"/>
                </a:solidFill>
                <a:effectLst/>
                <a:latin typeface="Arial" panose="020B0604020202020204" pitchFamily="34" charset="0"/>
                <a:cs typeface="Arial" panose="020B0604020202020204" pitchFamily="34" charset="0"/>
              </a:rPr>
              <a:t>óptimo de </a:t>
            </a:r>
          </a:p>
          <a:p>
            <a:pPr algn="ctr"/>
            <a:r>
              <a:rPr lang="es-UY" b="0" dirty="0">
                <a:solidFill>
                  <a:srgbClr val="FF00FF"/>
                </a:solidFill>
                <a:effectLst/>
                <a:latin typeface="Arial" panose="020B0604020202020204" pitchFamily="34" charset="0"/>
                <a:cs typeface="Arial" panose="020B0604020202020204" pitchFamily="34" charset="0"/>
              </a:rPr>
              <a:t>separación </a:t>
            </a:r>
            <a:endParaRPr lang="es-UY" dirty="0">
              <a:solidFill>
                <a:srgbClr val="FF00FF"/>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21DDCA03-09FC-E14A-DC78-2866A9F75C71}"/>
              </a:ext>
            </a:extLst>
          </p:cNvPr>
          <p:cNvCxnSpPr>
            <a:cxnSpLocks/>
            <a:stCxn id="15" idx="1"/>
          </p:cNvCxnSpPr>
          <p:nvPr/>
        </p:nvCxnSpPr>
        <p:spPr>
          <a:xfrm flipH="1">
            <a:off x="10250905" y="2874917"/>
            <a:ext cx="400810" cy="32067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A9E9C14-39AE-C1BF-F8FD-7A61215147BC}"/>
              </a:ext>
            </a:extLst>
          </p:cNvPr>
          <p:cNvSpPr txBox="1"/>
          <p:nvPr/>
        </p:nvSpPr>
        <p:spPr>
          <a:xfrm>
            <a:off x="10651715" y="3497715"/>
            <a:ext cx="1330692" cy="646331"/>
          </a:xfrm>
          <a:prstGeom prst="rect">
            <a:avLst/>
          </a:prstGeom>
          <a:noFill/>
        </p:spPr>
        <p:txBody>
          <a:bodyPr wrap="square">
            <a:spAutoFit/>
          </a:bodyPr>
          <a:lstStyle/>
          <a:p>
            <a:pPr algn="ctr"/>
            <a:r>
              <a:rPr lang="es-UY" b="0" dirty="0">
                <a:solidFill>
                  <a:srgbClr val="00B0F0"/>
                </a:solidFill>
                <a:effectLst/>
                <a:latin typeface="Arial" panose="020B0604020202020204" pitchFamily="34" charset="0"/>
                <a:cs typeface="Arial" panose="020B0604020202020204" pitchFamily="34" charset="0"/>
              </a:rPr>
              <a:t> vectores de soporte:</a:t>
            </a:r>
            <a:endParaRPr lang="es-UY" dirty="0">
              <a:solidFill>
                <a:srgbClr val="00B0F0"/>
              </a:solidFill>
              <a:latin typeface="Arial" panose="020B0604020202020204" pitchFamily="34" charset="0"/>
              <a:cs typeface="Arial" panose="020B0604020202020204" pitchFamily="34" charset="0"/>
            </a:endParaRPr>
          </a:p>
        </p:txBody>
      </p:sp>
      <p:cxnSp>
        <p:nvCxnSpPr>
          <p:cNvPr id="18" name="Straight Arrow Connector 17">
            <a:extLst>
              <a:ext uri="{FF2B5EF4-FFF2-40B4-BE49-F238E27FC236}">
                <a16:creationId xmlns:a16="http://schemas.microsoft.com/office/drawing/2014/main" id="{8CBCE43E-AAD5-FFC5-E32A-4ACBF66A28D3}"/>
              </a:ext>
            </a:extLst>
          </p:cNvPr>
          <p:cNvCxnSpPr>
            <a:cxnSpLocks/>
            <a:stCxn id="17" idx="1"/>
          </p:cNvCxnSpPr>
          <p:nvPr/>
        </p:nvCxnSpPr>
        <p:spPr>
          <a:xfrm flipH="1" flipV="1">
            <a:off x="9086248" y="3497715"/>
            <a:ext cx="1565467" cy="323166"/>
          </a:xfrm>
          <a:prstGeom prst="straightConnector1">
            <a:avLst/>
          </a:prstGeom>
          <a:ln>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C45124-FE91-F30A-C9DA-FAE92CBCA1AA}"/>
              </a:ext>
            </a:extLst>
          </p:cNvPr>
          <p:cNvCxnSpPr>
            <a:cxnSpLocks/>
            <a:stCxn id="17" idx="1"/>
          </p:cNvCxnSpPr>
          <p:nvPr/>
        </p:nvCxnSpPr>
        <p:spPr>
          <a:xfrm flipH="1">
            <a:off x="9991026" y="3820881"/>
            <a:ext cx="660689" cy="323165"/>
          </a:xfrm>
          <a:prstGeom prst="straightConnector1">
            <a:avLst/>
          </a:prstGeom>
          <a:ln>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EAF52B1-406C-ED53-039F-DB4D4CF01D29}"/>
              </a:ext>
            </a:extLst>
          </p:cNvPr>
          <p:cNvSpPr txBox="1"/>
          <p:nvPr/>
        </p:nvSpPr>
        <p:spPr>
          <a:xfrm>
            <a:off x="567633" y="1268061"/>
            <a:ext cx="10366665" cy="100027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s-ES" dirty="0">
                <a:solidFill>
                  <a:srgbClr val="202122"/>
                </a:solidFill>
                <a:latin typeface="Arial" panose="020B0604020202020204" pitchFamily="34" charset="0"/>
              </a:rPr>
              <a:t>D</a:t>
            </a:r>
            <a:r>
              <a:rPr lang="es-ES" b="0" i="0" dirty="0">
                <a:solidFill>
                  <a:srgbClr val="202122"/>
                </a:solidFill>
                <a:effectLst/>
                <a:latin typeface="Arial" panose="020B0604020202020204" pitchFamily="34" charset="0"/>
              </a:rPr>
              <a:t>esarrollados por Vladimir </a:t>
            </a:r>
            <a:r>
              <a:rPr lang="es-ES" b="0" i="0" dirty="0" err="1">
                <a:solidFill>
                  <a:srgbClr val="202122"/>
                </a:solidFill>
                <a:effectLst/>
                <a:latin typeface="Arial" panose="020B0604020202020204" pitchFamily="34" charset="0"/>
              </a:rPr>
              <a:t>Vapnik</a:t>
            </a:r>
            <a:r>
              <a:rPr lang="es-ES" b="0" i="0" dirty="0">
                <a:solidFill>
                  <a:srgbClr val="202122"/>
                </a:solidFill>
                <a:effectLst/>
                <a:latin typeface="Arial" panose="020B0604020202020204" pitchFamily="34" charset="0"/>
              </a:rPr>
              <a:t> y su equipo en los laboratorios de AT&amp;T Bell en 1995.</a:t>
            </a:r>
            <a:endParaRPr lang="es-UY" b="1" dirty="0">
              <a:effectLst/>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s-UY" b="1" dirty="0">
                <a:effectLst/>
                <a:latin typeface="Arial" panose="020B0604020202020204" pitchFamily="34" charset="0"/>
                <a:cs typeface="Arial" panose="020B0604020202020204" pitchFamily="34" charset="0"/>
              </a:rPr>
              <a:t>Hiperplano óptimo de separación: </a:t>
            </a:r>
            <a:r>
              <a:rPr lang="es-UY" b="0" dirty="0">
                <a:effectLst/>
                <a:latin typeface="Arial" panose="020B0604020202020204" pitchFamily="34" charset="0"/>
                <a:cs typeface="Arial" panose="020B0604020202020204" pitchFamily="34" charset="0"/>
              </a:rPr>
              <a:t>es aquel que maximiza el marge</a:t>
            </a:r>
            <a:r>
              <a:rPr lang="es-UY" dirty="0">
                <a:latin typeface="Arial" panose="020B0604020202020204" pitchFamily="34" charset="0"/>
                <a:cs typeface="Arial" panose="020B0604020202020204" pitchFamily="34" charset="0"/>
              </a:rPr>
              <a:t>n de separación (T) entre las categorías, equidistando del punto más cercano de cada clase</a:t>
            </a:r>
          </a:p>
        </p:txBody>
      </p:sp>
      <p:sp>
        <p:nvSpPr>
          <p:cNvPr id="26" name="TextBox 25">
            <a:extLst>
              <a:ext uri="{FF2B5EF4-FFF2-40B4-BE49-F238E27FC236}">
                <a16:creationId xmlns:a16="http://schemas.microsoft.com/office/drawing/2014/main" id="{35656B09-60B0-CB2E-F1C3-C69E2A7C5D5B}"/>
              </a:ext>
            </a:extLst>
          </p:cNvPr>
          <p:cNvSpPr txBox="1"/>
          <p:nvPr/>
        </p:nvSpPr>
        <p:spPr>
          <a:xfrm>
            <a:off x="10651715" y="4123009"/>
            <a:ext cx="1330693" cy="2031325"/>
          </a:xfrm>
          <a:prstGeom prst="rect">
            <a:avLst/>
          </a:prstGeom>
          <a:noFill/>
          <a:ln>
            <a:solidFill>
              <a:srgbClr val="00B0F0"/>
            </a:solidFill>
          </a:ln>
        </p:spPr>
        <p:txBody>
          <a:bodyPr wrap="square">
            <a:spAutoFit/>
          </a:bodyPr>
          <a:lstStyle/>
          <a:p>
            <a:pPr algn="ctr"/>
            <a:r>
              <a:rPr lang="es-ES" i="0" dirty="0">
                <a:solidFill>
                  <a:srgbClr val="00B0F0"/>
                </a:solidFill>
                <a:effectLst/>
                <a:latin typeface="Arial" panose="020B0604020202020204" pitchFamily="34" charset="0"/>
                <a:cs typeface="Arial" panose="020B0604020202020204" pitchFamily="34" charset="0"/>
              </a:rPr>
              <a:t>puntos de datos de cualquier clase más cercanos a la clase opuesta </a:t>
            </a:r>
            <a:endParaRPr lang="es-BO"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3421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9" y="-123306"/>
            <a:ext cx="5803244" cy="1346500"/>
          </a:xfrm>
        </p:spPr>
        <p:txBody>
          <a:bodyPr anchor="b">
            <a:normAutofit/>
          </a:bodyPr>
          <a:lstStyle/>
          <a:p>
            <a:r>
              <a:rPr lang="es-BO" sz="3400" dirty="0"/>
              <a:t>Aprendizaje supervisado:</a:t>
            </a:r>
            <a:br>
              <a:rPr lang="es-BO" sz="3400" dirty="0"/>
            </a:br>
            <a:r>
              <a:rPr lang="es-BO" sz="3400" dirty="0"/>
              <a:t>Máquinas de soporte vectorial </a:t>
            </a:r>
          </a:p>
        </p:txBody>
      </p:sp>
      <p:pic>
        <p:nvPicPr>
          <p:cNvPr id="22" name="Picture 21">
            <a:extLst>
              <a:ext uri="{FF2B5EF4-FFF2-40B4-BE49-F238E27FC236}">
                <a16:creationId xmlns:a16="http://schemas.microsoft.com/office/drawing/2014/main" id="{847EF9DD-3911-0E23-1D8C-CF0A3010F862}"/>
              </a:ext>
            </a:extLst>
          </p:cNvPr>
          <p:cNvPicPr>
            <a:picLocks noChangeAspect="1"/>
          </p:cNvPicPr>
          <p:nvPr/>
        </p:nvPicPr>
        <p:blipFill>
          <a:blip r:embed="rId2"/>
          <a:stretch>
            <a:fillRect/>
          </a:stretch>
        </p:blipFill>
        <p:spPr>
          <a:xfrm>
            <a:off x="604245" y="2657152"/>
            <a:ext cx="4650144" cy="4170328"/>
          </a:xfrm>
          <a:prstGeom prst="rect">
            <a:avLst/>
          </a:prstGeom>
        </p:spPr>
      </p:pic>
      <p:pic>
        <p:nvPicPr>
          <p:cNvPr id="5" name="Picture 4">
            <a:extLst>
              <a:ext uri="{FF2B5EF4-FFF2-40B4-BE49-F238E27FC236}">
                <a16:creationId xmlns:a16="http://schemas.microsoft.com/office/drawing/2014/main" id="{8B90A349-AF1F-EDDF-2793-94083847BCDF}"/>
              </a:ext>
            </a:extLst>
          </p:cNvPr>
          <p:cNvPicPr>
            <a:picLocks noChangeAspect="1"/>
          </p:cNvPicPr>
          <p:nvPr/>
        </p:nvPicPr>
        <p:blipFill>
          <a:blip r:embed="rId3"/>
          <a:stretch>
            <a:fillRect/>
          </a:stretch>
        </p:blipFill>
        <p:spPr>
          <a:xfrm>
            <a:off x="6144664" y="2724527"/>
            <a:ext cx="4640199" cy="3995928"/>
          </a:xfrm>
          <a:prstGeom prst="rect">
            <a:avLst/>
          </a:prstGeom>
        </p:spPr>
      </p:pic>
      <p:sp>
        <p:nvSpPr>
          <p:cNvPr id="6" name="TextBox 5">
            <a:extLst>
              <a:ext uri="{FF2B5EF4-FFF2-40B4-BE49-F238E27FC236}">
                <a16:creationId xmlns:a16="http://schemas.microsoft.com/office/drawing/2014/main" id="{FC698678-2E63-1FC5-DCF3-F6B482F9AA7D}"/>
              </a:ext>
            </a:extLst>
          </p:cNvPr>
          <p:cNvSpPr txBox="1"/>
          <p:nvPr/>
        </p:nvSpPr>
        <p:spPr>
          <a:xfrm>
            <a:off x="3422176" y="2219862"/>
            <a:ext cx="4759297" cy="400110"/>
          </a:xfrm>
          <a:prstGeom prst="rect">
            <a:avLst/>
          </a:prstGeom>
          <a:noFill/>
        </p:spPr>
        <p:txBody>
          <a:bodyPr wrap="square">
            <a:spAutoFit/>
          </a:bodyPr>
          <a:lstStyle/>
          <a:p>
            <a:pPr marL="0" indent="0" algn="ctr">
              <a:lnSpc>
                <a:spcPct val="100000"/>
              </a:lnSpc>
              <a:spcBef>
                <a:spcPts val="0"/>
              </a:spcBef>
              <a:spcAft>
                <a:spcPts val="600"/>
              </a:spcAft>
              <a:buNone/>
            </a:pPr>
            <a:r>
              <a:rPr lang="es-ES" sz="2000" b="1" dirty="0">
                <a:latin typeface="Arial" panose="020B0604020202020204" pitchFamily="34" charset="0"/>
                <a:cs typeface="Arial" panose="020B0604020202020204" pitchFamily="34" charset="0"/>
              </a:rPr>
              <a:t>Casos separables linealmente</a:t>
            </a:r>
          </a:p>
        </p:txBody>
      </p:sp>
      <p:sp>
        <p:nvSpPr>
          <p:cNvPr id="7" name="TextBox 6">
            <a:extLst>
              <a:ext uri="{FF2B5EF4-FFF2-40B4-BE49-F238E27FC236}">
                <a16:creationId xmlns:a16="http://schemas.microsoft.com/office/drawing/2014/main" id="{B1C6C10C-D087-9F13-CB93-3DBD492A6C96}"/>
              </a:ext>
            </a:extLst>
          </p:cNvPr>
          <p:cNvSpPr txBox="1"/>
          <p:nvPr/>
        </p:nvSpPr>
        <p:spPr>
          <a:xfrm>
            <a:off x="10651715" y="2413252"/>
            <a:ext cx="1330692" cy="923330"/>
          </a:xfrm>
          <a:prstGeom prst="rect">
            <a:avLst/>
          </a:prstGeom>
          <a:noFill/>
        </p:spPr>
        <p:txBody>
          <a:bodyPr wrap="square">
            <a:spAutoFit/>
          </a:bodyPr>
          <a:lstStyle/>
          <a:p>
            <a:pPr algn="ctr"/>
            <a:r>
              <a:rPr lang="es-UY" b="0" dirty="0">
                <a:solidFill>
                  <a:srgbClr val="FF00FF"/>
                </a:solidFill>
                <a:effectLst/>
                <a:latin typeface="Arial" panose="020B0604020202020204" pitchFamily="34" charset="0"/>
                <a:cs typeface="Arial" panose="020B0604020202020204" pitchFamily="34" charset="0"/>
              </a:rPr>
              <a:t> hiperplano </a:t>
            </a:r>
          </a:p>
          <a:p>
            <a:pPr algn="ctr"/>
            <a:r>
              <a:rPr lang="es-UY" b="0" dirty="0">
                <a:solidFill>
                  <a:srgbClr val="FF00FF"/>
                </a:solidFill>
                <a:effectLst/>
                <a:latin typeface="Arial" panose="020B0604020202020204" pitchFamily="34" charset="0"/>
                <a:cs typeface="Arial" panose="020B0604020202020204" pitchFamily="34" charset="0"/>
              </a:rPr>
              <a:t>óptimo de </a:t>
            </a:r>
          </a:p>
          <a:p>
            <a:pPr algn="ctr"/>
            <a:r>
              <a:rPr lang="es-UY" b="0" dirty="0">
                <a:solidFill>
                  <a:srgbClr val="FF00FF"/>
                </a:solidFill>
                <a:effectLst/>
                <a:latin typeface="Arial" panose="020B0604020202020204" pitchFamily="34" charset="0"/>
                <a:cs typeface="Arial" panose="020B0604020202020204" pitchFamily="34" charset="0"/>
              </a:rPr>
              <a:t>separación </a:t>
            </a:r>
            <a:endParaRPr lang="es-UY" dirty="0">
              <a:solidFill>
                <a:srgbClr val="FF00FF"/>
              </a:solidFill>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0E3DFA2E-FAB7-6616-6727-32DE8D856F8F}"/>
              </a:ext>
            </a:extLst>
          </p:cNvPr>
          <p:cNvCxnSpPr>
            <a:cxnSpLocks/>
            <a:stCxn id="7" idx="1"/>
          </p:cNvCxnSpPr>
          <p:nvPr/>
        </p:nvCxnSpPr>
        <p:spPr>
          <a:xfrm flipH="1">
            <a:off x="10250905" y="2874917"/>
            <a:ext cx="400810" cy="320670"/>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BA5847B-9D05-D408-E2B7-D87C329E12AD}"/>
              </a:ext>
            </a:extLst>
          </p:cNvPr>
          <p:cNvSpPr txBox="1"/>
          <p:nvPr/>
        </p:nvSpPr>
        <p:spPr>
          <a:xfrm>
            <a:off x="10651715" y="3497715"/>
            <a:ext cx="1330692" cy="646331"/>
          </a:xfrm>
          <a:prstGeom prst="rect">
            <a:avLst/>
          </a:prstGeom>
          <a:noFill/>
        </p:spPr>
        <p:txBody>
          <a:bodyPr wrap="square">
            <a:spAutoFit/>
          </a:bodyPr>
          <a:lstStyle/>
          <a:p>
            <a:pPr algn="ctr"/>
            <a:r>
              <a:rPr lang="es-UY" b="0" dirty="0">
                <a:solidFill>
                  <a:srgbClr val="00B0F0"/>
                </a:solidFill>
                <a:effectLst/>
                <a:latin typeface="Arial" panose="020B0604020202020204" pitchFamily="34" charset="0"/>
                <a:cs typeface="Arial" panose="020B0604020202020204" pitchFamily="34" charset="0"/>
              </a:rPr>
              <a:t> vectores de soporte</a:t>
            </a:r>
            <a:endParaRPr lang="es-UY" dirty="0">
              <a:solidFill>
                <a:srgbClr val="00B0F0"/>
              </a:solidFill>
              <a:latin typeface="Arial" panose="020B0604020202020204" pitchFamily="34" charset="0"/>
              <a:cs typeface="Arial" panose="020B0604020202020204" pitchFamily="34" charset="0"/>
            </a:endParaRPr>
          </a:p>
        </p:txBody>
      </p:sp>
      <p:cxnSp>
        <p:nvCxnSpPr>
          <p:cNvPr id="11" name="Straight Arrow Connector 10">
            <a:extLst>
              <a:ext uri="{FF2B5EF4-FFF2-40B4-BE49-F238E27FC236}">
                <a16:creationId xmlns:a16="http://schemas.microsoft.com/office/drawing/2014/main" id="{D0F299AC-CBB7-7A1A-35AD-5D294F2E9946}"/>
              </a:ext>
            </a:extLst>
          </p:cNvPr>
          <p:cNvCxnSpPr>
            <a:cxnSpLocks/>
            <a:stCxn id="10" idx="1"/>
          </p:cNvCxnSpPr>
          <p:nvPr/>
        </p:nvCxnSpPr>
        <p:spPr>
          <a:xfrm flipH="1" flipV="1">
            <a:off x="9086248" y="3497715"/>
            <a:ext cx="1565467" cy="323166"/>
          </a:xfrm>
          <a:prstGeom prst="straightConnector1">
            <a:avLst/>
          </a:prstGeom>
          <a:ln>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9BE127-DEF3-54E4-FC8A-A64399CA78E4}"/>
              </a:ext>
            </a:extLst>
          </p:cNvPr>
          <p:cNvCxnSpPr>
            <a:cxnSpLocks/>
            <a:stCxn id="10" idx="1"/>
          </p:cNvCxnSpPr>
          <p:nvPr/>
        </p:nvCxnSpPr>
        <p:spPr>
          <a:xfrm flipH="1">
            <a:off x="9991026" y="3820881"/>
            <a:ext cx="660689" cy="323165"/>
          </a:xfrm>
          <a:prstGeom prst="straightConnector1">
            <a:avLst/>
          </a:prstGeom>
          <a:ln>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085C58-51CF-417F-D1FD-B8ED339C94DD}"/>
              </a:ext>
            </a:extLst>
          </p:cNvPr>
          <p:cNvCxnSpPr>
            <a:cxnSpLocks/>
          </p:cNvCxnSpPr>
          <p:nvPr/>
        </p:nvCxnSpPr>
        <p:spPr>
          <a:xfrm flipH="1">
            <a:off x="2194560" y="3031958"/>
            <a:ext cx="1395663" cy="3330341"/>
          </a:xfrm>
          <a:prstGeom prst="line">
            <a:avLst/>
          </a:prstGeom>
          <a:ln w="38100">
            <a:solidFill>
              <a:srgbClr val="FF00FF"/>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ADC172D-CCD6-FF91-FB12-53F2B608033A}"/>
              </a:ext>
            </a:extLst>
          </p:cNvPr>
          <p:cNvSpPr txBox="1"/>
          <p:nvPr/>
        </p:nvSpPr>
        <p:spPr>
          <a:xfrm>
            <a:off x="4813972" y="2505670"/>
            <a:ext cx="1330692" cy="1200329"/>
          </a:xfrm>
          <a:prstGeom prst="rect">
            <a:avLst/>
          </a:prstGeom>
          <a:noFill/>
        </p:spPr>
        <p:txBody>
          <a:bodyPr wrap="square">
            <a:spAutoFit/>
          </a:bodyPr>
          <a:lstStyle/>
          <a:p>
            <a:pPr algn="ctr"/>
            <a:r>
              <a:rPr lang="es-UY" b="0" dirty="0">
                <a:solidFill>
                  <a:srgbClr val="FF00FF"/>
                </a:solidFill>
                <a:effectLst/>
                <a:latin typeface="Arial" panose="020B0604020202020204" pitchFamily="34" charset="0"/>
                <a:cs typeface="Arial" panose="020B0604020202020204" pitchFamily="34" charset="0"/>
              </a:rPr>
              <a:t> hiperplano </a:t>
            </a:r>
          </a:p>
          <a:p>
            <a:pPr algn="ctr"/>
            <a:r>
              <a:rPr lang="es-UY" u="sng" dirty="0">
                <a:solidFill>
                  <a:srgbClr val="FF00FF"/>
                </a:solidFill>
                <a:latin typeface="Arial" panose="020B0604020202020204" pitchFamily="34" charset="0"/>
                <a:cs typeface="Arial" panose="020B0604020202020204" pitchFamily="34" charset="0"/>
              </a:rPr>
              <a:t>s</a:t>
            </a:r>
            <a:r>
              <a:rPr lang="es-UY" u="sng" dirty="0">
                <a:solidFill>
                  <a:srgbClr val="FF00FF"/>
                </a:solidFill>
                <a:effectLst/>
                <a:latin typeface="Arial" panose="020B0604020202020204" pitchFamily="34" charset="0"/>
                <a:cs typeface="Arial" panose="020B0604020202020204" pitchFamily="34" charset="0"/>
              </a:rPr>
              <a:t>ub-óptimo</a:t>
            </a:r>
            <a:r>
              <a:rPr lang="es-UY" b="0" dirty="0">
                <a:solidFill>
                  <a:srgbClr val="FF00FF"/>
                </a:solidFill>
                <a:effectLst/>
                <a:latin typeface="Arial" panose="020B0604020202020204" pitchFamily="34" charset="0"/>
                <a:cs typeface="Arial" panose="020B0604020202020204" pitchFamily="34" charset="0"/>
              </a:rPr>
              <a:t> de </a:t>
            </a:r>
          </a:p>
          <a:p>
            <a:pPr algn="ctr"/>
            <a:r>
              <a:rPr lang="es-UY" b="0" dirty="0">
                <a:solidFill>
                  <a:srgbClr val="FF00FF"/>
                </a:solidFill>
                <a:effectLst/>
                <a:latin typeface="Arial" panose="020B0604020202020204" pitchFamily="34" charset="0"/>
                <a:cs typeface="Arial" panose="020B0604020202020204" pitchFamily="34" charset="0"/>
              </a:rPr>
              <a:t>separación </a:t>
            </a:r>
            <a:endParaRPr lang="es-UY" dirty="0">
              <a:solidFill>
                <a:srgbClr val="FF00FF"/>
              </a:solidFill>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7AC2B224-234E-04AA-B2CE-6C49B7B53264}"/>
              </a:ext>
            </a:extLst>
          </p:cNvPr>
          <p:cNvCxnSpPr>
            <a:cxnSpLocks/>
          </p:cNvCxnSpPr>
          <p:nvPr/>
        </p:nvCxnSpPr>
        <p:spPr>
          <a:xfrm flipH="1">
            <a:off x="3590223" y="2792186"/>
            <a:ext cx="1299411" cy="403401"/>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41CA4C5-090A-9B9C-4AFC-BBE52F5326A5}"/>
              </a:ext>
            </a:extLst>
          </p:cNvPr>
          <p:cNvSpPr txBox="1"/>
          <p:nvPr/>
        </p:nvSpPr>
        <p:spPr>
          <a:xfrm>
            <a:off x="567633" y="1268061"/>
            <a:ext cx="10366665" cy="1000274"/>
          </a:xfrm>
          <a:prstGeom prst="rect">
            <a:avLst/>
          </a:prstGeom>
          <a:noFill/>
        </p:spPr>
        <p:txBody>
          <a:bodyPr wrap="square">
            <a:spAutoFit/>
          </a:bodyPr>
          <a:lstStyle/>
          <a:p>
            <a:pPr marL="285750" indent="-285750">
              <a:spcAft>
                <a:spcPts val="600"/>
              </a:spcAft>
              <a:buFont typeface="Arial" panose="020B0604020202020204" pitchFamily="34" charset="0"/>
              <a:buChar char="•"/>
            </a:pPr>
            <a:r>
              <a:rPr lang="es-ES" dirty="0">
                <a:solidFill>
                  <a:srgbClr val="202122"/>
                </a:solidFill>
                <a:latin typeface="Arial" panose="020B0604020202020204" pitchFamily="34" charset="0"/>
              </a:rPr>
              <a:t>D</a:t>
            </a:r>
            <a:r>
              <a:rPr lang="es-ES" b="0" i="0" dirty="0">
                <a:solidFill>
                  <a:srgbClr val="202122"/>
                </a:solidFill>
                <a:effectLst/>
                <a:latin typeface="Arial" panose="020B0604020202020204" pitchFamily="34" charset="0"/>
              </a:rPr>
              <a:t>esarrollados por Vladimir </a:t>
            </a:r>
            <a:r>
              <a:rPr lang="es-ES" b="0" i="0" dirty="0" err="1">
                <a:solidFill>
                  <a:srgbClr val="202122"/>
                </a:solidFill>
                <a:effectLst/>
                <a:latin typeface="Arial" panose="020B0604020202020204" pitchFamily="34" charset="0"/>
              </a:rPr>
              <a:t>Vapnik</a:t>
            </a:r>
            <a:r>
              <a:rPr lang="es-ES" b="0" i="0" dirty="0">
                <a:solidFill>
                  <a:srgbClr val="202122"/>
                </a:solidFill>
                <a:effectLst/>
                <a:latin typeface="Arial" panose="020B0604020202020204" pitchFamily="34" charset="0"/>
              </a:rPr>
              <a:t> y su equipo en los laboratorios de AT&amp;T Bell en 1995.</a:t>
            </a:r>
            <a:endParaRPr lang="es-UY" b="1" dirty="0">
              <a:effectLst/>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s-UY" b="1" dirty="0">
                <a:effectLst/>
                <a:latin typeface="Arial" panose="020B0604020202020204" pitchFamily="34" charset="0"/>
                <a:cs typeface="Arial" panose="020B0604020202020204" pitchFamily="34" charset="0"/>
              </a:rPr>
              <a:t>Hiperplano óptimo de separación: </a:t>
            </a:r>
            <a:r>
              <a:rPr lang="es-UY" b="0" dirty="0">
                <a:effectLst/>
                <a:latin typeface="Arial" panose="020B0604020202020204" pitchFamily="34" charset="0"/>
                <a:cs typeface="Arial" panose="020B0604020202020204" pitchFamily="34" charset="0"/>
              </a:rPr>
              <a:t>es aquel que maximiza el marge</a:t>
            </a:r>
            <a:r>
              <a:rPr lang="es-UY" dirty="0">
                <a:latin typeface="Arial" panose="020B0604020202020204" pitchFamily="34" charset="0"/>
                <a:cs typeface="Arial" panose="020B0604020202020204" pitchFamily="34" charset="0"/>
              </a:rPr>
              <a:t>n de separación (T) entre las categorías </a:t>
            </a:r>
          </a:p>
        </p:txBody>
      </p:sp>
    </p:spTree>
    <p:extLst>
      <p:ext uri="{BB962C8B-B14F-4D97-AF65-F5344CB8AC3E}">
        <p14:creationId xmlns:p14="http://schemas.microsoft.com/office/powerpoint/2010/main" val="3549214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25B487-433B-C884-BC4F-23EFB7E66583}"/>
              </a:ext>
            </a:extLst>
          </p:cNvPr>
          <p:cNvPicPr>
            <a:picLocks noChangeAspect="1"/>
          </p:cNvPicPr>
          <p:nvPr/>
        </p:nvPicPr>
        <p:blipFill>
          <a:blip r:embed="rId2"/>
          <a:stretch>
            <a:fillRect/>
          </a:stretch>
        </p:blipFill>
        <p:spPr>
          <a:xfrm>
            <a:off x="1411424" y="2619972"/>
            <a:ext cx="9700410" cy="4084383"/>
          </a:xfrm>
          <a:prstGeom prst="rect">
            <a:avLst/>
          </a:prstGeom>
        </p:spPr>
      </p:pic>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9" y="-123306"/>
            <a:ext cx="5803244" cy="1346500"/>
          </a:xfrm>
        </p:spPr>
        <p:txBody>
          <a:bodyPr anchor="b">
            <a:normAutofit/>
          </a:bodyPr>
          <a:lstStyle/>
          <a:p>
            <a:r>
              <a:rPr lang="es-BO" sz="3400" dirty="0"/>
              <a:t>Aprendizaje supervisado:</a:t>
            </a:r>
            <a:br>
              <a:rPr lang="es-BO" sz="3400" dirty="0"/>
            </a:br>
            <a:r>
              <a:rPr lang="es-BO" sz="3400" dirty="0"/>
              <a:t>Máquinas de soporte vectorial </a:t>
            </a:r>
          </a:p>
        </p:txBody>
      </p:sp>
      <p:sp>
        <p:nvSpPr>
          <p:cNvPr id="6" name="TextBox 5">
            <a:extLst>
              <a:ext uri="{FF2B5EF4-FFF2-40B4-BE49-F238E27FC236}">
                <a16:creationId xmlns:a16="http://schemas.microsoft.com/office/drawing/2014/main" id="{FC698678-2E63-1FC5-DCF3-F6B482F9AA7D}"/>
              </a:ext>
            </a:extLst>
          </p:cNvPr>
          <p:cNvSpPr txBox="1"/>
          <p:nvPr/>
        </p:nvSpPr>
        <p:spPr>
          <a:xfrm>
            <a:off x="3412551" y="2515157"/>
            <a:ext cx="4759297" cy="400110"/>
          </a:xfrm>
          <a:prstGeom prst="rect">
            <a:avLst/>
          </a:prstGeom>
          <a:noFill/>
        </p:spPr>
        <p:txBody>
          <a:bodyPr wrap="square">
            <a:spAutoFit/>
          </a:bodyPr>
          <a:lstStyle/>
          <a:p>
            <a:pPr marL="0" indent="0" algn="ctr">
              <a:lnSpc>
                <a:spcPct val="100000"/>
              </a:lnSpc>
              <a:spcBef>
                <a:spcPts val="0"/>
              </a:spcBef>
              <a:spcAft>
                <a:spcPts val="600"/>
              </a:spcAft>
              <a:buNone/>
            </a:pPr>
            <a:r>
              <a:rPr lang="es-ES" sz="2000" b="1" dirty="0">
                <a:latin typeface="Arial" panose="020B0604020202020204" pitchFamily="34" charset="0"/>
                <a:cs typeface="Arial" panose="020B0604020202020204" pitchFamily="34" charset="0"/>
              </a:rPr>
              <a:t>Casos separables linealmente</a:t>
            </a:r>
          </a:p>
        </p:txBody>
      </p:sp>
      <p:sp>
        <p:nvSpPr>
          <p:cNvPr id="7" name="TextBox 6">
            <a:extLst>
              <a:ext uri="{FF2B5EF4-FFF2-40B4-BE49-F238E27FC236}">
                <a16:creationId xmlns:a16="http://schemas.microsoft.com/office/drawing/2014/main" id="{B1C6C10C-D087-9F13-CB93-3DBD492A6C96}"/>
              </a:ext>
            </a:extLst>
          </p:cNvPr>
          <p:cNvSpPr txBox="1"/>
          <p:nvPr/>
        </p:nvSpPr>
        <p:spPr>
          <a:xfrm>
            <a:off x="10651715" y="2413252"/>
            <a:ext cx="1330692" cy="923330"/>
          </a:xfrm>
          <a:prstGeom prst="rect">
            <a:avLst/>
          </a:prstGeom>
          <a:noFill/>
        </p:spPr>
        <p:txBody>
          <a:bodyPr wrap="square">
            <a:spAutoFit/>
          </a:bodyPr>
          <a:lstStyle/>
          <a:p>
            <a:pPr algn="ctr"/>
            <a:r>
              <a:rPr lang="es-UY" b="0" dirty="0">
                <a:solidFill>
                  <a:srgbClr val="FF00FF"/>
                </a:solidFill>
                <a:effectLst/>
                <a:latin typeface="Arial" panose="020B0604020202020204" pitchFamily="34" charset="0"/>
                <a:cs typeface="Arial" panose="020B0604020202020204" pitchFamily="34" charset="0"/>
              </a:rPr>
              <a:t> hiperplano </a:t>
            </a:r>
          </a:p>
          <a:p>
            <a:pPr algn="ctr"/>
            <a:r>
              <a:rPr lang="es-UY" b="0" dirty="0">
                <a:solidFill>
                  <a:srgbClr val="FF00FF"/>
                </a:solidFill>
                <a:effectLst/>
                <a:latin typeface="Arial" panose="020B0604020202020204" pitchFamily="34" charset="0"/>
                <a:cs typeface="Arial" panose="020B0604020202020204" pitchFamily="34" charset="0"/>
              </a:rPr>
              <a:t>óptimo de </a:t>
            </a:r>
          </a:p>
          <a:p>
            <a:pPr algn="ctr"/>
            <a:r>
              <a:rPr lang="es-UY" b="0" dirty="0">
                <a:solidFill>
                  <a:srgbClr val="FF00FF"/>
                </a:solidFill>
                <a:effectLst/>
                <a:latin typeface="Arial" panose="020B0604020202020204" pitchFamily="34" charset="0"/>
                <a:cs typeface="Arial" panose="020B0604020202020204" pitchFamily="34" charset="0"/>
              </a:rPr>
              <a:t>separación </a:t>
            </a:r>
            <a:endParaRPr lang="es-UY" dirty="0">
              <a:solidFill>
                <a:srgbClr val="FF00FF"/>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C676B10A-013C-DD7F-B614-1BFD5FE15C1E}"/>
              </a:ext>
            </a:extLst>
          </p:cNvPr>
          <p:cNvSpPr txBox="1"/>
          <p:nvPr/>
        </p:nvSpPr>
        <p:spPr>
          <a:xfrm>
            <a:off x="180717" y="3424884"/>
            <a:ext cx="1330692" cy="923330"/>
          </a:xfrm>
          <a:prstGeom prst="rect">
            <a:avLst/>
          </a:prstGeom>
          <a:noFill/>
        </p:spPr>
        <p:txBody>
          <a:bodyPr wrap="square">
            <a:spAutoFit/>
          </a:bodyPr>
          <a:lstStyle/>
          <a:p>
            <a:pPr algn="ctr"/>
            <a:r>
              <a:rPr lang="es-UY" b="0" dirty="0">
                <a:solidFill>
                  <a:srgbClr val="FF00FF"/>
                </a:solidFill>
                <a:effectLst/>
                <a:latin typeface="Arial" panose="020B0604020202020204" pitchFamily="34" charset="0"/>
                <a:cs typeface="Arial" panose="020B0604020202020204" pitchFamily="34" charset="0"/>
              </a:rPr>
              <a:t> hiperplano </a:t>
            </a:r>
          </a:p>
          <a:p>
            <a:pPr algn="ctr"/>
            <a:r>
              <a:rPr lang="es-UY" b="0" dirty="0">
                <a:solidFill>
                  <a:srgbClr val="FF00FF"/>
                </a:solidFill>
                <a:effectLst/>
                <a:latin typeface="Arial" panose="020B0604020202020204" pitchFamily="34" charset="0"/>
                <a:cs typeface="Arial" panose="020B0604020202020204" pitchFamily="34" charset="0"/>
              </a:rPr>
              <a:t>óptimo de </a:t>
            </a:r>
          </a:p>
          <a:p>
            <a:pPr algn="ctr"/>
            <a:r>
              <a:rPr lang="es-UY" b="0" dirty="0">
                <a:solidFill>
                  <a:srgbClr val="FF00FF"/>
                </a:solidFill>
                <a:effectLst/>
                <a:latin typeface="Arial" panose="020B0604020202020204" pitchFamily="34" charset="0"/>
                <a:cs typeface="Arial" panose="020B0604020202020204" pitchFamily="34" charset="0"/>
              </a:rPr>
              <a:t>separación </a:t>
            </a:r>
            <a:endParaRPr lang="es-UY" dirty="0">
              <a:solidFill>
                <a:srgbClr val="FF00FF"/>
              </a:solidFill>
              <a:latin typeface="Arial" panose="020B0604020202020204" pitchFamily="34" charset="0"/>
              <a:cs typeface="Arial" panose="020B0604020202020204" pitchFamily="34" charset="0"/>
            </a:endParaRPr>
          </a:p>
        </p:txBody>
      </p:sp>
      <p:cxnSp>
        <p:nvCxnSpPr>
          <p:cNvPr id="16" name="Straight Arrow Connector 15">
            <a:extLst>
              <a:ext uri="{FF2B5EF4-FFF2-40B4-BE49-F238E27FC236}">
                <a16:creationId xmlns:a16="http://schemas.microsoft.com/office/drawing/2014/main" id="{A1EE4FB0-EF64-3C4D-E120-BEAC1E6E8A9E}"/>
              </a:ext>
            </a:extLst>
          </p:cNvPr>
          <p:cNvCxnSpPr>
            <a:cxnSpLocks/>
          </p:cNvCxnSpPr>
          <p:nvPr/>
        </p:nvCxnSpPr>
        <p:spPr>
          <a:xfrm flipH="1">
            <a:off x="9346131" y="2874917"/>
            <a:ext cx="1421084" cy="1937715"/>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0E865E4-A596-EB60-6EEA-889CD65A3F4E}"/>
              </a:ext>
            </a:extLst>
          </p:cNvPr>
          <p:cNvCxnSpPr>
            <a:cxnSpLocks/>
            <a:stCxn id="15" idx="3"/>
          </p:cNvCxnSpPr>
          <p:nvPr/>
        </p:nvCxnSpPr>
        <p:spPr>
          <a:xfrm flipV="1">
            <a:off x="1511409" y="3696101"/>
            <a:ext cx="846780" cy="190448"/>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521118-D7B9-FEFB-5690-E556A10B46C1}"/>
              </a:ext>
            </a:extLst>
          </p:cNvPr>
          <p:cNvSpPr txBox="1"/>
          <p:nvPr/>
        </p:nvSpPr>
        <p:spPr>
          <a:xfrm>
            <a:off x="567633" y="1268061"/>
            <a:ext cx="10366665" cy="1200329"/>
          </a:xfrm>
          <a:prstGeom prst="rect">
            <a:avLst/>
          </a:prstGeom>
          <a:noFill/>
        </p:spPr>
        <p:txBody>
          <a:bodyPr wrap="square">
            <a:spAutoFit/>
          </a:bodyPr>
          <a:lstStyle/>
          <a:p>
            <a:r>
              <a:rPr lang="es-UY" b="1" dirty="0">
                <a:effectLst/>
                <a:latin typeface="Arial" panose="020B0604020202020204" pitchFamily="34" charset="0"/>
                <a:cs typeface="Arial" panose="020B0604020202020204" pitchFamily="34" charset="0"/>
              </a:rPr>
              <a:t>Hiperplano óptimo de separación: </a:t>
            </a:r>
          </a:p>
          <a:p>
            <a:pPr marL="2571750" lvl="5" indent="-285750">
              <a:buFont typeface="Arial" panose="020B0604020202020204" pitchFamily="34" charset="0"/>
              <a:buChar char="•"/>
            </a:pPr>
            <a:r>
              <a:rPr lang="es-UY" b="0" dirty="0">
                <a:effectLst/>
                <a:latin typeface="Arial" panose="020B0604020202020204" pitchFamily="34" charset="0"/>
                <a:cs typeface="Arial" panose="020B0604020202020204" pitchFamily="34" charset="0"/>
              </a:rPr>
              <a:t>Es una </a:t>
            </a:r>
            <a:r>
              <a:rPr lang="es-UY" b="0" dirty="0">
                <a:solidFill>
                  <a:srgbClr val="FF00FF"/>
                </a:solidFill>
                <a:effectLst/>
                <a:latin typeface="Arial" panose="020B0604020202020204" pitchFamily="34" charset="0"/>
                <a:cs typeface="Arial" panose="020B0604020202020204" pitchFamily="34" charset="0"/>
              </a:rPr>
              <a:t>línea</a:t>
            </a:r>
            <a:r>
              <a:rPr lang="es-UY" b="0" dirty="0">
                <a:effectLst/>
                <a:latin typeface="Arial" panose="020B0604020202020204" pitchFamily="34" charset="0"/>
                <a:cs typeface="Arial" panose="020B0604020202020204" pitchFamily="34" charset="0"/>
              </a:rPr>
              <a:t> en dos dimensiones.</a:t>
            </a:r>
          </a:p>
          <a:p>
            <a:pPr marL="2571750" lvl="5" indent="-285750">
              <a:buFont typeface="Arial" panose="020B0604020202020204" pitchFamily="34" charset="0"/>
              <a:buChar char="•"/>
            </a:pPr>
            <a:r>
              <a:rPr lang="es-UY" dirty="0">
                <a:latin typeface="Arial" panose="020B0604020202020204" pitchFamily="34" charset="0"/>
                <a:cs typeface="Arial" panose="020B0604020202020204" pitchFamily="34" charset="0"/>
              </a:rPr>
              <a:t>Es un </a:t>
            </a:r>
            <a:r>
              <a:rPr lang="es-UY" dirty="0">
                <a:solidFill>
                  <a:srgbClr val="FF00FF"/>
                </a:solidFill>
                <a:latin typeface="Arial" panose="020B0604020202020204" pitchFamily="34" charset="0"/>
                <a:cs typeface="Arial" panose="020B0604020202020204" pitchFamily="34" charset="0"/>
              </a:rPr>
              <a:t>plano</a:t>
            </a:r>
            <a:r>
              <a:rPr lang="es-UY" dirty="0">
                <a:latin typeface="Arial" panose="020B0604020202020204" pitchFamily="34" charset="0"/>
                <a:cs typeface="Arial" panose="020B0604020202020204" pitchFamily="34" charset="0"/>
              </a:rPr>
              <a:t> en 3 dimensiones.</a:t>
            </a:r>
          </a:p>
          <a:p>
            <a:pPr marL="2571750" lvl="5" indent="-285750">
              <a:buFont typeface="Arial" panose="020B0604020202020204" pitchFamily="34" charset="0"/>
              <a:buChar char="•"/>
            </a:pPr>
            <a:r>
              <a:rPr lang="es-UY" dirty="0">
                <a:latin typeface="Arial" panose="020B0604020202020204" pitchFamily="34" charset="0"/>
                <a:cs typeface="Arial" panose="020B0604020202020204" pitchFamily="34" charset="0"/>
              </a:rPr>
              <a:t>Un </a:t>
            </a:r>
            <a:r>
              <a:rPr lang="es-UY" dirty="0">
                <a:solidFill>
                  <a:srgbClr val="FF00FF"/>
                </a:solidFill>
                <a:latin typeface="Arial" panose="020B0604020202020204" pitchFamily="34" charset="0"/>
                <a:cs typeface="Arial" panose="020B0604020202020204" pitchFamily="34" charset="0"/>
              </a:rPr>
              <a:t>hiperplano</a:t>
            </a:r>
            <a:r>
              <a:rPr lang="es-UY" dirty="0">
                <a:latin typeface="Arial" panose="020B0604020202020204" pitchFamily="34" charset="0"/>
                <a:cs typeface="Arial" panose="020B0604020202020204" pitchFamily="34" charset="0"/>
              </a:rPr>
              <a:t> en dimensiones mayores a 3.</a:t>
            </a:r>
          </a:p>
        </p:txBody>
      </p:sp>
    </p:spTree>
    <p:extLst>
      <p:ext uri="{BB962C8B-B14F-4D97-AF65-F5344CB8AC3E}">
        <p14:creationId xmlns:p14="http://schemas.microsoft.com/office/powerpoint/2010/main" val="362025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9" y="-123306"/>
            <a:ext cx="5803244" cy="1346500"/>
          </a:xfrm>
        </p:spPr>
        <p:txBody>
          <a:bodyPr anchor="b">
            <a:normAutofit/>
          </a:bodyPr>
          <a:lstStyle/>
          <a:p>
            <a:r>
              <a:rPr lang="es-BO" sz="3400" dirty="0"/>
              <a:t>Aprendizaje supervisado:</a:t>
            </a:r>
            <a:br>
              <a:rPr lang="es-BO" sz="3400" dirty="0"/>
            </a:br>
            <a:r>
              <a:rPr lang="es-BO" sz="3400" dirty="0"/>
              <a:t>Máquinas de soporte vectorial </a:t>
            </a:r>
          </a:p>
        </p:txBody>
      </p:sp>
      <p:grpSp>
        <p:nvGrpSpPr>
          <p:cNvPr id="39" name="Group 38">
            <a:extLst>
              <a:ext uri="{FF2B5EF4-FFF2-40B4-BE49-F238E27FC236}">
                <a16:creationId xmlns:a16="http://schemas.microsoft.com/office/drawing/2014/main" id="{0B1E54A2-705D-4E62-25E3-0B46A1F3990F}"/>
              </a:ext>
            </a:extLst>
          </p:cNvPr>
          <p:cNvGrpSpPr/>
          <p:nvPr/>
        </p:nvGrpSpPr>
        <p:grpSpPr>
          <a:xfrm>
            <a:off x="6096000" y="2413252"/>
            <a:ext cx="6001907" cy="4366451"/>
            <a:chOff x="6096000" y="1980116"/>
            <a:chExt cx="6001907" cy="4366451"/>
          </a:xfrm>
        </p:grpSpPr>
        <p:pic>
          <p:nvPicPr>
            <p:cNvPr id="24" name="Picture 23">
              <a:extLst>
                <a:ext uri="{FF2B5EF4-FFF2-40B4-BE49-F238E27FC236}">
                  <a16:creationId xmlns:a16="http://schemas.microsoft.com/office/drawing/2014/main" id="{27579F82-8C71-7C95-ABE2-D70882F53CDA}"/>
                </a:ext>
              </a:extLst>
            </p:cNvPr>
            <p:cNvPicPr>
              <a:picLocks noChangeAspect="1"/>
            </p:cNvPicPr>
            <p:nvPr/>
          </p:nvPicPr>
          <p:blipFill>
            <a:blip r:embed="rId2"/>
            <a:stretch>
              <a:fillRect/>
            </a:stretch>
          </p:blipFill>
          <p:spPr>
            <a:xfrm>
              <a:off x="6096000" y="2534962"/>
              <a:ext cx="4671215" cy="3811605"/>
            </a:xfrm>
            <a:prstGeom prst="rect">
              <a:avLst/>
            </a:prstGeom>
          </p:spPr>
        </p:pic>
        <p:sp>
          <p:nvSpPr>
            <p:cNvPr id="25" name="TextBox 24">
              <a:extLst>
                <a:ext uri="{FF2B5EF4-FFF2-40B4-BE49-F238E27FC236}">
                  <a16:creationId xmlns:a16="http://schemas.microsoft.com/office/drawing/2014/main" id="{597AA78B-56C9-7D3E-7505-A00B82AC2729}"/>
                </a:ext>
              </a:extLst>
            </p:cNvPr>
            <p:cNvSpPr txBox="1"/>
            <p:nvPr/>
          </p:nvSpPr>
          <p:spPr>
            <a:xfrm>
              <a:off x="10767215" y="1980116"/>
              <a:ext cx="1330692" cy="923330"/>
            </a:xfrm>
            <a:prstGeom prst="rect">
              <a:avLst/>
            </a:prstGeom>
            <a:noFill/>
          </p:spPr>
          <p:txBody>
            <a:bodyPr wrap="square">
              <a:spAutoFit/>
            </a:bodyPr>
            <a:lstStyle/>
            <a:p>
              <a:pPr algn="ctr"/>
              <a:r>
                <a:rPr lang="es-UY" b="0" dirty="0">
                  <a:solidFill>
                    <a:srgbClr val="FF00FF"/>
                  </a:solidFill>
                  <a:effectLst/>
                  <a:latin typeface="Arial" panose="020B0604020202020204" pitchFamily="34" charset="0"/>
                  <a:cs typeface="Arial" panose="020B0604020202020204" pitchFamily="34" charset="0"/>
                </a:rPr>
                <a:t> hiperplano </a:t>
              </a:r>
            </a:p>
            <a:p>
              <a:pPr algn="ctr"/>
              <a:r>
                <a:rPr lang="es-UY" b="0" dirty="0">
                  <a:solidFill>
                    <a:srgbClr val="FF00FF"/>
                  </a:solidFill>
                  <a:effectLst/>
                  <a:latin typeface="Arial" panose="020B0604020202020204" pitchFamily="34" charset="0"/>
                  <a:cs typeface="Arial" panose="020B0604020202020204" pitchFamily="34" charset="0"/>
                </a:rPr>
                <a:t>óptimo de </a:t>
              </a:r>
            </a:p>
            <a:p>
              <a:pPr algn="ctr"/>
              <a:r>
                <a:rPr lang="es-UY" b="0" dirty="0">
                  <a:solidFill>
                    <a:srgbClr val="FF00FF"/>
                  </a:solidFill>
                  <a:effectLst/>
                  <a:latin typeface="Arial" panose="020B0604020202020204" pitchFamily="34" charset="0"/>
                  <a:cs typeface="Arial" panose="020B0604020202020204" pitchFamily="34" charset="0"/>
                </a:rPr>
                <a:t>separación </a:t>
              </a:r>
              <a:endParaRPr lang="es-UY" dirty="0">
                <a:solidFill>
                  <a:srgbClr val="FF00FF"/>
                </a:solidFill>
                <a:latin typeface="Arial" panose="020B0604020202020204"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A83DA525-4A45-3D82-1130-E103C9FB5D33}"/>
                </a:ext>
              </a:extLst>
            </p:cNvPr>
            <p:cNvCxnSpPr>
              <a:stCxn id="25" idx="1"/>
            </p:cNvCxnSpPr>
            <p:nvPr/>
          </p:nvCxnSpPr>
          <p:spPr>
            <a:xfrm flipH="1">
              <a:off x="10193154" y="2441781"/>
              <a:ext cx="574061" cy="484299"/>
            </a:xfrm>
            <a:prstGeom prst="straightConnector1">
              <a:avLst/>
            </a:prstGeom>
            <a:ln>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6701C1-F4B1-6858-53C5-974604279361}"/>
                </a:ext>
              </a:extLst>
            </p:cNvPr>
            <p:cNvSpPr txBox="1"/>
            <p:nvPr/>
          </p:nvSpPr>
          <p:spPr>
            <a:xfrm>
              <a:off x="10767215" y="3064579"/>
              <a:ext cx="1330692" cy="646331"/>
            </a:xfrm>
            <a:prstGeom prst="rect">
              <a:avLst/>
            </a:prstGeom>
            <a:noFill/>
          </p:spPr>
          <p:txBody>
            <a:bodyPr wrap="square">
              <a:spAutoFit/>
            </a:bodyPr>
            <a:lstStyle/>
            <a:p>
              <a:pPr algn="ctr"/>
              <a:r>
                <a:rPr lang="es-UY" b="0" dirty="0">
                  <a:solidFill>
                    <a:srgbClr val="00B0F0"/>
                  </a:solidFill>
                  <a:effectLst/>
                  <a:latin typeface="Arial" panose="020B0604020202020204" pitchFamily="34" charset="0"/>
                  <a:cs typeface="Arial" panose="020B0604020202020204" pitchFamily="34" charset="0"/>
                </a:rPr>
                <a:t> vectores de soporte</a:t>
              </a:r>
              <a:endParaRPr lang="es-UY" dirty="0">
                <a:solidFill>
                  <a:srgbClr val="00B0F0"/>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E38EB79A-9BC8-A518-B9E5-D2BA9EDD90CF}"/>
                </a:ext>
              </a:extLst>
            </p:cNvPr>
            <p:cNvCxnSpPr>
              <a:cxnSpLocks/>
              <a:stCxn id="28" idx="1"/>
            </p:cNvCxnSpPr>
            <p:nvPr/>
          </p:nvCxnSpPr>
          <p:spPr>
            <a:xfrm flipH="1" flipV="1">
              <a:off x="9491571" y="2863181"/>
              <a:ext cx="1275644" cy="524564"/>
            </a:xfrm>
            <a:prstGeom prst="straightConnector1">
              <a:avLst/>
            </a:prstGeom>
            <a:ln>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7970C7-F9E4-02EE-322D-59C25CC6711C}"/>
                </a:ext>
              </a:extLst>
            </p:cNvPr>
            <p:cNvCxnSpPr>
              <a:cxnSpLocks/>
              <a:stCxn id="28" idx="1"/>
            </p:cNvCxnSpPr>
            <p:nvPr/>
          </p:nvCxnSpPr>
          <p:spPr>
            <a:xfrm flipH="1">
              <a:off x="10106526" y="3387745"/>
              <a:ext cx="660689" cy="323165"/>
            </a:xfrm>
            <a:prstGeom prst="straightConnector1">
              <a:avLst/>
            </a:prstGeom>
            <a:ln>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AA2140AB-98FF-B824-43BA-935DC549D941}"/>
              </a:ext>
            </a:extLst>
          </p:cNvPr>
          <p:cNvPicPr>
            <a:picLocks noChangeAspect="1"/>
          </p:cNvPicPr>
          <p:nvPr/>
        </p:nvPicPr>
        <p:blipFill>
          <a:blip r:embed="rId3"/>
          <a:stretch>
            <a:fillRect/>
          </a:stretch>
        </p:blipFill>
        <p:spPr>
          <a:xfrm>
            <a:off x="6547923" y="906236"/>
            <a:ext cx="3932261" cy="1507016"/>
          </a:xfrm>
          <a:prstGeom prst="rect">
            <a:avLst/>
          </a:prstGeom>
        </p:spPr>
      </p:pic>
      <p:sp>
        <p:nvSpPr>
          <p:cNvPr id="40" name="TextBox 39">
            <a:extLst>
              <a:ext uri="{FF2B5EF4-FFF2-40B4-BE49-F238E27FC236}">
                <a16:creationId xmlns:a16="http://schemas.microsoft.com/office/drawing/2014/main" id="{502A6FE8-C825-D1F4-678F-6525E6910498}"/>
              </a:ext>
            </a:extLst>
          </p:cNvPr>
          <p:cNvSpPr txBox="1"/>
          <p:nvPr/>
        </p:nvSpPr>
        <p:spPr>
          <a:xfrm>
            <a:off x="0" y="2707164"/>
            <a:ext cx="4759297" cy="400110"/>
          </a:xfrm>
          <a:prstGeom prst="rect">
            <a:avLst/>
          </a:prstGeom>
          <a:noFill/>
        </p:spPr>
        <p:txBody>
          <a:bodyPr wrap="square">
            <a:spAutoFit/>
          </a:bodyPr>
          <a:lstStyle/>
          <a:p>
            <a:pPr marL="0" indent="0" algn="ctr">
              <a:lnSpc>
                <a:spcPct val="100000"/>
              </a:lnSpc>
              <a:spcBef>
                <a:spcPts val="0"/>
              </a:spcBef>
              <a:spcAft>
                <a:spcPts val="600"/>
              </a:spcAft>
              <a:buNone/>
            </a:pPr>
            <a:r>
              <a:rPr lang="es-ES" sz="2000" b="1" dirty="0">
                <a:latin typeface="Arial" panose="020B0604020202020204" pitchFamily="34" charset="0"/>
                <a:cs typeface="Arial" panose="020B0604020202020204" pitchFamily="34" charset="0"/>
              </a:rPr>
              <a:t>Caso </a:t>
            </a:r>
            <a:r>
              <a:rPr lang="es-ES" sz="2000" b="1" dirty="0" err="1">
                <a:latin typeface="Arial" panose="020B0604020202020204" pitchFamily="34" charset="0"/>
                <a:cs typeface="Arial" panose="020B0604020202020204" pitchFamily="34" charset="0"/>
              </a:rPr>
              <a:t>cuasi-separable</a:t>
            </a:r>
            <a:r>
              <a:rPr lang="es-ES" sz="2000" b="1" dirty="0">
                <a:latin typeface="Arial" panose="020B0604020202020204" pitchFamily="34" charset="0"/>
                <a:cs typeface="Arial" panose="020B0604020202020204" pitchFamily="34" charset="0"/>
              </a:rPr>
              <a:t> linealmente</a:t>
            </a:r>
          </a:p>
        </p:txBody>
      </p:sp>
      <p:pic>
        <p:nvPicPr>
          <p:cNvPr id="43" name="Picture 42">
            <a:extLst>
              <a:ext uri="{FF2B5EF4-FFF2-40B4-BE49-F238E27FC236}">
                <a16:creationId xmlns:a16="http://schemas.microsoft.com/office/drawing/2014/main" id="{47B79D4F-9023-3425-1724-ECA158085209}"/>
              </a:ext>
            </a:extLst>
          </p:cNvPr>
          <p:cNvPicPr>
            <a:picLocks noChangeAspect="1"/>
          </p:cNvPicPr>
          <p:nvPr/>
        </p:nvPicPr>
        <p:blipFill>
          <a:blip r:embed="rId4"/>
          <a:stretch>
            <a:fillRect/>
          </a:stretch>
        </p:blipFill>
        <p:spPr>
          <a:xfrm>
            <a:off x="876274" y="3057797"/>
            <a:ext cx="3624304" cy="3624304"/>
          </a:xfrm>
          <a:prstGeom prst="rect">
            <a:avLst/>
          </a:prstGeom>
        </p:spPr>
      </p:pic>
      <p:cxnSp>
        <p:nvCxnSpPr>
          <p:cNvPr id="45" name="Straight Connector 44">
            <a:extLst>
              <a:ext uri="{FF2B5EF4-FFF2-40B4-BE49-F238E27FC236}">
                <a16:creationId xmlns:a16="http://schemas.microsoft.com/office/drawing/2014/main" id="{7B0C4C9B-46C4-A22D-90D0-B7C6161F6898}"/>
              </a:ext>
            </a:extLst>
          </p:cNvPr>
          <p:cNvCxnSpPr>
            <a:cxnSpLocks/>
          </p:cNvCxnSpPr>
          <p:nvPr/>
        </p:nvCxnSpPr>
        <p:spPr>
          <a:xfrm>
            <a:off x="1605520" y="3786190"/>
            <a:ext cx="2629596" cy="1517330"/>
          </a:xfrm>
          <a:prstGeom prst="line">
            <a:avLst/>
          </a:prstGeom>
          <a:ln w="19050">
            <a:solidFill>
              <a:srgbClr val="FF00FF"/>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6260CAF-8168-4423-9E03-4A66862B37FD}"/>
              </a:ext>
            </a:extLst>
          </p:cNvPr>
          <p:cNvCxnSpPr>
            <a:cxnSpLocks/>
          </p:cNvCxnSpPr>
          <p:nvPr/>
        </p:nvCxnSpPr>
        <p:spPr>
          <a:xfrm>
            <a:off x="2021305" y="4244741"/>
            <a:ext cx="1962186" cy="1953928"/>
          </a:xfrm>
          <a:prstGeom prst="line">
            <a:avLst/>
          </a:prstGeom>
          <a:ln w="38100">
            <a:solidFill>
              <a:srgbClr val="150B4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A195298-E3BE-B108-B2FE-05E6A455BFCB}"/>
              </a:ext>
            </a:extLst>
          </p:cNvPr>
          <p:cNvSpPr txBox="1"/>
          <p:nvPr/>
        </p:nvSpPr>
        <p:spPr>
          <a:xfrm>
            <a:off x="302655" y="1252687"/>
            <a:ext cx="6102416" cy="1477328"/>
          </a:xfrm>
          <a:prstGeom prst="rect">
            <a:avLst/>
          </a:prstGeom>
          <a:noFill/>
        </p:spPr>
        <p:txBody>
          <a:bodyPr wrap="square">
            <a:spAutoFit/>
          </a:bodyPr>
          <a:lstStyle/>
          <a:p>
            <a:pPr marL="285750" indent="-285750">
              <a:buFont typeface="Arial" panose="020B0604020202020204" pitchFamily="34" charset="0"/>
              <a:buChar char="•"/>
            </a:pPr>
            <a:r>
              <a:rPr lang="es-ES" b="0" i="0" dirty="0">
                <a:solidFill>
                  <a:srgbClr val="202122"/>
                </a:solidFill>
                <a:effectLst/>
                <a:latin typeface="Arial" panose="020B0604020202020204" pitchFamily="34" charset="0"/>
              </a:rPr>
              <a:t>SVM debería producir un hiperplano que separe completamente las categorías. </a:t>
            </a:r>
          </a:p>
          <a:p>
            <a:pPr marL="285750" indent="-285750">
              <a:buFont typeface="Arial" panose="020B0604020202020204" pitchFamily="34" charset="0"/>
              <a:buChar char="•"/>
            </a:pPr>
            <a:r>
              <a:rPr lang="es-ES" b="0" i="0" dirty="0">
                <a:solidFill>
                  <a:srgbClr val="202122"/>
                </a:solidFill>
                <a:effectLst/>
                <a:latin typeface="Arial" panose="020B0604020202020204" pitchFamily="34" charset="0"/>
              </a:rPr>
              <a:t>Una </a:t>
            </a:r>
            <a:r>
              <a:rPr lang="es-ES" b="0" i="0" dirty="0">
                <a:solidFill>
                  <a:srgbClr val="FF00FF"/>
                </a:solidFill>
                <a:effectLst/>
                <a:latin typeface="Arial" panose="020B0604020202020204" pitchFamily="34" charset="0"/>
              </a:rPr>
              <a:t>separación perfecta no siempre es posible </a:t>
            </a:r>
            <a:r>
              <a:rPr lang="es-ES" b="0" i="0" dirty="0">
                <a:solidFill>
                  <a:srgbClr val="202122"/>
                </a:solidFill>
                <a:effectLst/>
                <a:latin typeface="Arial" panose="020B0604020202020204" pitchFamily="34" charset="0"/>
              </a:rPr>
              <a:t>y, si lo es, el resultado del modelo no puede ser generalizado para otros datos (</a:t>
            </a:r>
            <a:r>
              <a:rPr lang="es-ES" b="0" i="0" dirty="0">
                <a:solidFill>
                  <a:srgbClr val="FF00FF"/>
                </a:solidFill>
                <a:effectLst/>
                <a:latin typeface="Arial" panose="020B0604020202020204" pitchFamily="34" charset="0"/>
              </a:rPr>
              <a:t>sobreajuste, </a:t>
            </a:r>
            <a:r>
              <a:rPr lang="es-ES" b="0" i="0" dirty="0" err="1">
                <a:solidFill>
                  <a:srgbClr val="FF00FF"/>
                </a:solidFill>
                <a:effectLst/>
                <a:latin typeface="Arial" panose="020B0604020202020204" pitchFamily="34" charset="0"/>
              </a:rPr>
              <a:t>overfitting</a:t>
            </a:r>
            <a:r>
              <a:rPr lang="es-ES" b="0" i="0" dirty="0">
                <a:solidFill>
                  <a:srgbClr val="202122"/>
                </a:solidFill>
                <a:effectLst/>
                <a:latin typeface="Arial" panose="020B0604020202020204" pitchFamily="34" charset="0"/>
              </a:rPr>
              <a:t>).</a:t>
            </a:r>
            <a:endParaRPr lang="es-BO" dirty="0"/>
          </a:p>
        </p:txBody>
      </p:sp>
      <p:sp>
        <p:nvSpPr>
          <p:cNvPr id="53" name="Oval 52">
            <a:extLst>
              <a:ext uri="{FF2B5EF4-FFF2-40B4-BE49-F238E27FC236}">
                <a16:creationId xmlns:a16="http://schemas.microsoft.com/office/drawing/2014/main" id="{F9EFA732-2598-9E6A-710A-B93449E43B51}"/>
              </a:ext>
            </a:extLst>
          </p:cNvPr>
          <p:cNvSpPr/>
          <p:nvPr/>
        </p:nvSpPr>
        <p:spPr>
          <a:xfrm rot="19882893">
            <a:off x="7936574" y="4690018"/>
            <a:ext cx="888028" cy="644895"/>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55" name="TextBox 54">
            <a:extLst>
              <a:ext uri="{FF2B5EF4-FFF2-40B4-BE49-F238E27FC236}">
                <a16:creationId xmlns:a16="http://schemas.microsoft.com/office/drawing/2014/main" id="{59FED3E6-78CA-3F13-CCD0-B81C0BEDF9F5}"/>
              </a:ext>
            </a:extLst>
          </p:cNvPr>
          <p:cNvSpPr txBox="1"/>
          <p:nvPr/>
        </p:nvSpPr>
        <p:spPr>
          <a:xfrm>
            <a:off x="4759297" y="3659297"/>
            <a:ext cx="1535896" cy="646331"/>
          </a:xfrm>
          <a:prstGeom prst="rect">
            <a:avLst/>
          </a:prstGeom>
          <a:noFill/>
        </p:spPr>
        <p:txBody>
          <a:bodyPr wrap="square">
            <a:spAutoFit/>
          </a:bodyPr>
          <a:lstStyle/>
          <a:p>
            <a:pPr algn="r"/>
            <a:r>
              <a:rPr lang="es-UY" b="0" dirty="0">
                <a:solidFill>
                  <a:srgbClr val="00B050"/>
                </a:solidFill>
                <a:effectLst/>
                <a:latin typeface="Arial" panose="020B0604020202020204" pitchFamily="34" charset="0"/>
                <a:cs typeface="Arial" panose="020B0604020202020204" pitchFamily="34" charset="0"/>
              </a:rPr>
              <a:t>Errores de clasificación </a:t>
            </a:r>
            <a:endParaRPr lang="es-BO" dirty="0">
              <a:solidFill>
                <a:srgbClr val="00B050"/>
              </a:solidFill>
            </a:endParaRPr>
          </a:p>
        </p:txBody>
      </p:sp>
      <p:cxnSp>
        <p:nvCxnSpPr>
          <p:cNvPr id="57" name="Straight Arrow Connector 56">
            <a:extLst>
              <a:ext uri="{FF2B5EF4-FFF2-40B4-BE49-F238E27FC236}">
                <a16:creationId xmlns:a16="http://schemas.microsoft.com/office/drawing/2014/main" id="{0F07B857-7D70-6342-E796-5DAB45EB5CA2}"/>
              </a:ext>
            </a:extLst>
          </p:cNvPr>
          <p:cNvCxnSpPr>
            <a:stCxn id="55" idx="2"/>
          </p:cNvCxnSpPr>
          <p:nvPr/>
        </p:nvCxnSpPr>
        <p:spPr>
          <a:xfrm>
            <a:off x="5527245" y="4305628"/>
            <a:ext cx="2466772" cy="805387"/>
          </a:xfrm>
          <a:prstGeom prst="straightConnector1">
            <a:avLst/>
          </a:prstGeom>
          <a:ln>
            <a:solidFill>
              <a:srgbClr val="00B050"/>
            </a:solidFill>
            <a:tailEnd type="triangle"/>
          </a:ln>
        </p:spPr>
        <p:style>
          <a:lnRef idx="1">
            <a:schemeClr val="accent6"/>
          </a:lnRef>
          <a:fillRef idx="0">
            <a:schemeClr val="accent6"/>
          </a:fillRef>
          <a:effectRef idx="0">
            <a:schemeClr val="accent6"/>
          </a:effectRef>
          <a:fontRef idx="minor">
            <a:schemeClr val="tx1"/>
          </a:fontRef>
        </p:style>
      </p:cxnSp>
      <p:pic>
        <p:nvPicPr>
          <p:cNvPr id="59" name="Picture 58">
            <a:extLst>
              <a:ext uri="{FF2B5EF4-FFF2-40B4-BE49-F238E27FC236}">
                <a16:creationId xmlns:a16="http://schemas.microsoft.com/office/drawing/2014/main" id="{CE7F1221-114D-9473-96E5-9FF507AED162}"/>
              </a:ext>
            </a:extLst>
          </p:cNvPr>
          <p:cNvPicPr>
            <a:picLocks noChangeAspect="1"/>
          </p:cNvPicPr>
          <p:nvPr/>
        </p:nvPicPr>
        <p:blipFill>
          <a:blip r:embed="rId5"/>
          <a:stretch>
            <a:fillRect/>
          </a:stretch>
        </p:blipFill>
        <p:spPr>
          <a:xfrm>
            <a:off x="6465476" y="2406756"/>
            <a:ext cx="3932261" cy="373412"/>
          </a:xfrm>
          <a:prstGeom prst="rect">
            <a:avLst/>
          </a:prstGeom>
        </p:spPr>
      </p:pic>
      <p:sp>
        <p:nvSpPr>
          <p:cNvPr id="60" name="TextBox 59">
            <a:extLst>
              <a:ext uri="{FF2B5EF4-FFF2-40B4-BE49-F238E27FC236}">
                <a16:creationId xmlns:a16="http://schemas.microsoft.com/office/drawing/2014/main" id="{EEFF9CDA-F82F-6C85-B3EC-CA55BA0CC55B}"/>
              </a:ext>
            </a:extLst>
          </p:cNvPr>
          <p:cNvSpPr txBox="1"/>
          <p:nvPr/>
        </p:nvSpPr>
        <p:spPr>
          <a:xfrm>
            <a:off x="6157774" y="31061"/>
            <a:ext cx="6097604" cy="830997"/>
          </a:xfrm>
          <a:prstGeom prst="rect">
            <a:avLst/>
          </a:prstGeom>
          <a:noFill/>
        </p:spPr>
        <p:txBody>
          <a:bodyPr wrap="square">
            <a:spAutoFit/>
          </a:bodyPr>
          <a:lstStyle/>
          <a:p>
            <a:r>
              <a:rPr lang="es-ES" sz="1600" b="0" i="0" dirty="0" err="1">
                <a:solidFill>
                  <a:srgbClr val="FF0000"/>
                </a:solidFill>
                <a:effectLst/>
                <a:latin typeface="Arial" panose="020B0604020202020204" pitchFamily="34" charset="0"/>
              </a:rPr>
              <a:t>Hiper-parámetro</a:t>
            </a:r>
            <a:r>
              <a:rPr lang="es-ES" sz="1600" b="1" i="1" dirty="0">
                <a:solidFill>
                  <a:srgbClr val="FF0000"/>
                </a:solidFill>
                <a:effectLst/>
                <a:latin typeface="Arial" panose="020B0604020202020204" pitchFamily="34" charset="0"/>
              </a:rPr>
              <a:t> C </a:t>
            </a:r>
            <a:r>
              <a:rPr lang="es-ES" sz="1600" b="0" i="0" dirty="0">
                <a:solidFill>
                  <a:srgbClr val="FF0000"/>
                </a:solidFill>
                <a:effectLst/>
                <a:latin typeface="Arial" panose="020B0604020202020204" pitchFamily="34" charset="0"/>
              </a:rPr>
              <a:t>de regularización controla el </a:t>
            </a:r>
            <a:r>
              <a:rPr lang="es-ES" sz="1600" b="0" i="0" dirty="0" err="1">
                <a:solidFill>
                  <a:srgbClr val="FF0000"/>
                </a:solidFill>
                <a:effectLst/>
                <a:latin typeface="Arial" panose="020B0604020202020204" pitchFamily="34" charset="0"/>
              </a:rPr>
              <a:t>trade</a:t>
            </a:r>
            <a:r>
              <a:rPr lang="es-ES" sz="1600" b="0" i="0" dirty="0">
                <a:solidFill>
                  <a:srgbClr val="FF0000"/>
                </a:solidFill>
                <a:effectLst/>
                <a:latin typeface="Arial" panose="020B0604020202020204" pitchFamily="34" charset="0"/>
              </a:rPr>
              <a:t>-off entre un ajuste perfecto y errores de clasificación. </a:t>
            </a:r>
            <a:r>
              <a:rPr lang="es-ES" sz="1600" b="1" i="1" dirty="0">
                <a:solidFill>
                  <a:srgbClr val="FF0000"/>
                </a:solidFill>
                <a:effectLst/>
                <a:latin typeface="Arial" panose="020B0604020202020204" pitchFamily="34" charset="0"/>
              </a:rPr>
              <a:t>C</a:t>
            </a:r>
            <a:r>
              <a:rPr lang="es-ES" sz="1600" b="0" i="0" dirty="0">
                <a:solidFill>
                  <a:srgbClr val="FF0000"/>
                </a:solidFill>
                <a:effectLst/>
                <a:latin typeface="Arial" panose="020B0604020202020204" pitchFamily="34" charset="0"/>
              </a:rPr>
              <a:t> permite tener márgenes blandos (</a:t>
            </a:r>
            <a:r>
              <a:rPr lang="es-ES" sz="1600" b="0" i="0" dirty="0" err="1">
                <a:solidFill>
                  <a:srgbClr val="FF0000"/>
                </a:solidFill>
                <a:effectLst/>
                <a:latin typeface="Arial" panose="020B0604020202020204" pitchFamily="34" charset="0"/>
              </a:rPr>
              <a:t>soft</a:t>
            </a:r>
            <a:r>
              <a:rPr lang="es-ES" sz="1600" b="0" i="0" dirty="0">
                <a:solidFill>
                  <a:srgbClr val="FF0000"/>
                </a:solidFill>
                <a:effectLst/>
                <a:latin typeface="Arial" panose="020B0604020202020204" pitchFamily="34" charset="0"/>
              </a:rPr>
              <a:t> </a:t>
            </a:r>
            <a:r>
              <a:rPr lang="es-ES" sz="1600" b="0" i="0" dirty="0" err="1">
                <a:solidFill>
                  <a:srgbClr val="FF0000"/>
                </a:solidFill>
                <a:effectLst/>
                <a:latin typeface="Arial" panose="020B0604020202020204" pitchFamily="34" charset="0"/>
              </a:rPr>
              <a:t>margin</a:t>
            </a:r>
            <a:r>
              <a:rPr lang="es-ES" sz="1600" b="0" i="0" dirty="0">
                <a:solidFill>
                  <a:srgbClr val="FF0000"/>
                </a:solidFill>
                <a:effectLst/>
                <a:latin typeface="Arial" panose="020B0604020202020204" pitchFamily="34" charset="0"/>
              </a:rPr>
              <a:t>) que </a:t>
            </a:r>
            <a:r>
              <a:rPr lang="es-ES" sz="1600" dirty="0">
                <a:solidFill>
                  <a:srgbClr val="FF0000"/>
                </a:solidFill>
                <a:latin typeface="Arial" panose="020B0604020202020204" pitchFamily="34" charset="0"/>
              </a:rPr>
              <a:t>dejan</a:t>
            </a:r>
            <a:r>
              <a:rPr lang="es-ES" sz="1600" b="0" i="0" dirty="0">
                <a:solidFill>
                  <a:srgbClr val="FF0000"/>
                </a:solidFill>
                <a:effectLst/>
                <a:latin typeface="Arial" panose="020B0604020202020204" pitchFamily="34" charset="0"/>
              </a:rPr>
              <a:t> algunos errores</a:t>
            </a:r>
            <a:endParaRPr lang="es-BO" sz="1600" dirty="0">
              <a:solidFill>
                <a:srgbClr val="FF0000"/>
              </a:solidFill>
            </a:endParaRPr>
          </a:p>
        </p:txBody>
      </p:sp>
    </p:spTree>
    <p:extLst>
      <p:ext uri="{BB962C8B-B14F-4D97-AF65-F5344CB8AC3E}">
        <p14:creationId xmlns:p14="http://schemas.microsoft.com/office/powerpoint/2010/main" val="346615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9" y="-123306"/>
            <a:ext cx="5803244" cy="1346500"/>
          </a:xfrm>
        </p:spPr>
        <p:txBody>
          <a:bodyPr anchor="b">
            <a:normAutofit/>
          </a:bodyPr>
          <a:lstStyle/>
          <a:p>
            <a:r>
              <a:rPr lang="es-BO" sz="3400" dirty="0"/>
              <a:t>Aprendizaje supervisado:</a:t>
            </a:r>
            <a:br>
              <a:rPr lang="es-BO" sz="3400" dirty="0"/>
            </a:br>
            <a:r>
              <a:rPr lang="es-BO" sz="3400" dirty="0"/>
              <a:t>Máquinas de soporte vectorial </a:t>
            </a:r>
          </a:p>
        </p:txBody>
      </p:sp>
      <p:pic>
        <p:nvPicPr>
          <p:cNvPr id="3" name="Picture 2">
            <a:extLst>
              <a:ext uri="{FF2B5EF4-FFF2-40B4-BE49-F238E27FC236}">
                <a16:creationId xmlns:a16="http://schemas.microsoft.com/office/drawing/2014/main" id="{E8DDD682-F1BF-5DA5-56E8-7682193691EC}"/>
              </a:ext>
            </a:extLst>
          </p:cNvPr>
          <p:cNvPicPr>
            <a:picLocks noChangeAspect="1"/>
          </p:cNvPicPr>
          <p:nvPr/>
        </p:nvPicPr>
        <p:blipFill rotWithShape="1">
          <a:blip r:embed="rId2"/>
          <a:srcRect b="5877"/>
          <a:stretch/>
        </p:blipFill>
        <p:spPr>
          <a:xfrm>
            <a:off x="681264" y="2845514"/>
            <a:ext cx="9894775" cy="3776668"/>
          </a:xfrm>
          <a:prstGeom prst="rect">
            <a:avLst/>
          </a:prstGeom>
        </p:spPr>
      </p:pic>
      <p:sp>
        <p:nvSpPr>
          <p:cNvPr id="5" name="TextBox 4">
            <a:extLst>
              <a:ext uri="{FF2B5EF4-FFF2-40B4-BE49-F238E27FC236}">
                <a16:creationId xmlns:a16="http://schemas.microsoft.com/office/drawing/2014/main" id="{59D1DBC5-E4D9-48CD-F17E-55C74BE5CDBA}"/>
              </a:ext>
            </a:extLst>
          </p:cNvPr>
          <p:cNvSpPr txBox="1"/>
          <p:nvPr/>
        </p:nvSpPr>
        <p:spPr>
          <a:xfrm>
            <a:off x="8431731" y="3692604"/>
            <a:ext cx="2443738" cy="646331"/>
          </a:xfrm>
          <a:prstGeom prst="rect">
            <a:avLst/>
          </a:prstGeom>
          <a:solidFill>
            <a:schemeClr val="bg1"/>
          </a:solidFill>
        </p:spPr>
        <p:txBody>
          <a:bodyPr wrap="square">
            <a:spAutoFit/>
          </a:bodyPr>
          <a:lstStyle/>
          <a:p>
            <a:pPr algn="ctr"/>
            <a:r>
              <a:rPr lang="es-UY" b="0" dirty="0">
                <a:solidFill>
                  <a:srgbClr val="FF00FF"/>
                </a:solidFill>
                <a:effectLst/>
                <a:latin typeface="Arial" panose="020B0604020202020204" pitchFamily="34" charset="0"/>
                <a:cs typeface="Arial" panose="020B0604020202020204" pitchFamily="34" charset="0"/>
              </a:rPr>
              <a:t> hiperplano óptimo de </a:t>
            </a:r>
          </a:p>
          <a:p>
            <a:pPr algn="ctr"/>
            <a:r>
              <a:rPr lang="es-UY" b="0" dirty="0">
                <a:solidFill>
                  <a:srgbClr val="FF00FF"/>
                </a:solidFill>
                <a:effectLst/>
                <a:latin typeface="Arial" panose="020B0604020202020204" pitchFamily="34" charset="0"/>
                <a:cs typeface="Arial" panose="020B0604020202020204" pitchFamily="34" charset="0"/>
              </a:rPr>
              <a:t>separación </a:t>
            </a:r>
            <a:endParaRPr lang="es-UY" dirty="0">
              <a:solidFill>
                <a:srgbClr val="FF00FF"/>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B9EBC2C8-72B6-0DFF-8911-922366C9F919}"/>
              </a:ext>
            </a:extLst>
          </p:cNvPr>
          <p:cNvSpPr txBox="1"/>
          <p:nvPr/>
        </p:nvSpPr>
        <p:spPr>
          <a:xfrm>
            <a:off x="6179418" y="45359"/>
            <a:ext cx="6097604" cy="1200329"/>
          </a:xfrm>
          <a:prstGeom prst="rect">
            <a:avLst/>
          </a:prstGeom>
          <a:noFill/>
        </p:spPr>
        <p:txBody>
          <a:bodyPr wrap="square">
            <a:spAutoFit/>
          </a:bodyPr>
          <a:lstStyle/>
          <a:p>
            <a:r>
              <a:rPr lang="es-ES" b="0" i="0" dirty="0">
                <a:solidFill>
                  <a:srgbClr val="FF0000"/>
                </a:solidFill>
                <a:effectLst/>
                <a:latin typeface="Arial" panose="020B0604020202020204" pitchFamily="34" charset="0"/>
              </a:rPr>
              <a:t>Hiper-parámetros de </a:t>
            </a:r>
            <a:r>
              <a:rPr lang="es-ES" b="0" i="0" dirty="0" err="1">
                <a:solidFill>
                  <a:srgbClr val="FF0000"/>
                </a:solidFill>
                <a:effectLst/>
                <a:latin typeface="Arial" panose="020B0604020202020204" pitchFamily="34" charset="0"/>
              </a:rPr>
              <a:t>kernel</a:t>
            </a:r>
            <a:r>
              <a:rPr lang="es-ES" b="0" i="0" dirty="0">
                <a:solidFill>
                  <a:srgbClr val="FF0000"/>
                </a:solidFill>
                <a:effectLst/>
                <a:latin typeface="Arial" panose="020B0604020202020204" pitchFamily="34" charset="0"/>
              </a:rPr>
              <a:t>:</a:t>
            </a:r>
          </a:p>
          <a:p>
            <a:r>
              <a:rPr lang="es-ES" dirty="0" err="1">
                <a:solidFill>
                  <a:srgbClr val="FF0000"/>
                </a:solidFill>
                <a:latin typeface="Arial" panose="020B0604020202020204" pitchFamily="34" charset="0"/>
              </a:rPr>
              <a:t>Kernel</a:t>
            </a:r>
            <a:r>
              <a:rPr lang="es-ES" dirty="0">
                <a:solidFill>
                  <a:srgbClr val="FF0000"/>
                </a:solidFill>
                <a:latin typeface="Arial" panose="020B0604020202020204" pitchFamily="34" charset="0"/>
              </a:rPr>
              <a:t> (núcleo): tipo de función matemática utilizada para transformar los datos de entrada en un espacio de mayor dimensión que permita la separabilidad</a:t>
            </a:r>
          </a:p>
        </p:txBody>
      </p:sp>
      <p:sp>
        <p:nvSpPr>
          <p:cNvPr id="11" name="TextBox 10">
            <a:extLst>
              <a:ext uri="{FF2B5EF4-FFF2-40B4-BE49-F238E27FC236}">
                <a16:creationId xmlns:a16="http://schemas.microsoft.com/office/drawing/2014/main" id="{A31B8699-7AC2-F447-15FD-FFC62071F4D3}"/>
              </a:ext>
            </a:extLst>
          </p:cNvPr>
          <p:cNvSpPr txBox="1"/>
          <p:nvPr/>
        </p:nvSpPr>
        <p:spPr>
          <a:xfrm>
            <a:off x="854124" y="1223194"/>
            <a:ext cx="10619190" cy="1477328"/>
          </a:xfrm>
          <a:prstGeom prst="rect">
            <a:avLst/>
          </a:prstGeom>
          <a:noFill/>
        </p:spPr>
        <p:txBody>
          <a:bodyPr wrap="square">
            <a:spAutoFit/>
          </a:bodyPr>
          <a:lstStyle/>
          <a:p>
            <a:pPr marL="285750" indent="-285750">
              <a:buFont typeface="Arial" panose="020B0604020202020204" pitchFamily="34" charset="0"/>
              <a:buChar char="•"/>
            </a:pPr>
            <a:r>
              <a:rPr lang="es-BO" b="1" dirty="0" err="1"/>
              <a:t>Kernel</a:t>
            </a:r>
            <a:r>
              <a:rPr lang="es-BO" b="1" dirty="0"/>
              <a:t> lineal: </a:t>
            </a:r>
            <a:r>
              <a:rPr lang="es-BO" dirty="0"/>
              <a:t>datos separables linealmente.</a:t>
            </a:r>
          </a:p>
          <a:p>
            <a:pPr marL="285750" indent="-285750">
              <a:buFont typeface="Arial" panose="020B0604020202020204" pitchFamily="34" charset="0"/>
              <a:buChar char="•"/>
            </a:pPr>
            <a:r>
              <a:rPr lang="es-BO" b="1" dirty="0" err="1"/>
              <a:t>Kernel</a:t>
            </a:r>
            <a:r>
              <a:rPr lang="es-BO" b="1" dirty="0"/>
              <a:t> de función de base radial (RBF): </a:t>
            </a:r>
            <a:r>
              <a:rPr lang="es-BO" dirty="0"/>
              <a:t>también conocido como </a:t>
            </a:r>
            <a:r>
              <a:rPr lang="es-BO" dirty="0" err="1"/>
              <a:t>kernel</a:t>
            </a:r>
            <a:r>
              <a:rPr lang="es-BO" dirty="0"/>
              <a:t> gaussiano, útil para capturar relaciones no lineales complejas en los datos. </a:t>
            </a:r>
          </a:p>
          <a:p>
            <a:pPr marL="285750" indent="-285750">
              <a:buFont typeface="Arial" panose="020B0604020202020204" pitchFamily="34" charset="0"/>
              <a:buChar char="•"/>
            </a:pPr>
            <a:r>
              <a:rPr lang="es-BO" b="1" dirty="0"/>
              <a:t>Núcleo polinomial: </a:t>
            </a:r>
            <a:r>
              <a:rPr lang="es-BO" dirty="0"/>
              <a:t>funciones polinómicas, adecuado para capturar relaciones no lineales o </a:t>
            </a:r>
            <a:r>
              <a:rPr lang="es-BO" dirty="0" err="1"/>
              <a:t>cuasi-lineales</a:t>
            </a:r>
            <a:r>
              <a:rPr lang="es-BO" dirty="0"/>
              <a:t>. Es necesario definir el grado del polinomio (</a:t>
            </a:r>
            <a:r>
              <a:rPr lang="es-BO" dirty="0" err="1"/>
              <a:t>hiper-parámetro</a:t>
            </a:r>
            <a:r>
              <a:rPr lang="es-BO" dirty="0"/>
              <a:t>).</a:t>
            </a:r>
          </a:p>
        </p:txBody>
      </p:sp>
      <p:sp>
        <p:nvSpPr>
          <p:cNvPr id="12" name="TextBox 11">
            <a:extLst>
              <a:ext uri="{FF2B5EF4-FFF2-40B4-BE49-F238E27FC236}">
                <a16:creationId xmlns:a16="http://schemas.microsoft.com/office/drawing/2014/main" id="{EB0107EC-2EA7-5B62-7FC1-0FB280EC2144}"/>
              </a:ext>
            </a:extLst>
          </p:cNvPr>
          <p:cNvSpPr txBox="1"/>
          <p:nvPr/>
        </p:nvSpPr>
        <p:spPr>
          <a:xfrm>
            <a:off x="82210" y="2742646"/>
            <a:ext cx="4759297" cy="400110"/>
          </a:xfrm>
          <a:prstGeom prst="rect">
            <a:avLst/>
          </a:prstGeom>
          <a:noFill/>
        </p:spPr>
        <p:txBody>
          <a:bodyPr wrap="square">
            <a:spAutoFit/>
          </a:bodyPr>
          <a:lstStyle/>
          <a:p>
            <a:pPr marL="0" indent="0" algn="ctr">
              <a:lnSpc>
                <a:spcPct val="100000"/>
              </a:lnSpc>
              <a:spcBef>
                <a:spcPts val="0"/>
              </a:spcBef>
              <a:spcAft>
                <a:spcPts val="600"/>
              </a:spcAft>
              <a:buNone/>
            </a:pPr>
            <a:r>
              <a:rPr lang="es-ES" sz="2000" b="1" dirty="0">
                <a:latin typeface="Arial" panose="020B0604020202020204" pitchFamily="34" charset="0"/>
                <a:cs typeface="Arial" panose="020B0604020202020204" pitchFamily="34" charset="0"/>
              </a:rPr>
              <a:t>Caso no separable linealmente</a:t>
            </a:r>
          </a:p>
        </p:txBody>
      </p:sp>
    </p:spTree>
    <p:extLst>
      <p:ext uri="{BB962C8B-B14F-4D97-AF65-F5344CB8AC3E}">
        <p14:creationId xmlns:p14="http://schemas.microsoft.com/office/powerpoint/2010/main" val="1679633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3279D7-9678-F09A-6383-8D31CC813334}"/>
              </a:ext>
            </a:extLst>
          </p:cNvPr>
          <p:cNvPicPr>
            <a:picLocks noChangeAspect="1"/>
          </p:cNvPicPr>
          <p:nvPr/>
        </p:nvPicPr>
        <p:blipFill rotWithShape="1">
          <a:blip r:embed="rId2"/>
          <a:srcRect t="11553" r="9090" b="16533"/>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2C7839-FEE6-F4DE-2DCF-69BDAC82C6DF}"/>
              </a:ext>
            </a:extLst>
          </p:cNvPr>
          <p:cNvSpPr>
            <a:spLocks noGrp="1"/>
          </p:cNvSpPr>
          <p:nvPr>
            <p:ph type="title"/>
          </p:nvPr>
        </p:nvSpPr>
        <p:spPr>
          <a:xfrm>
            <a:off x="371094" y="1161288"/>
            <a:ext cx="3438144" cy="1124712"/>
          </a:xfrm>
        </p:spPr>
        <p:txBody>
          <a:bodyPr anchor="b">
            <a:normAutofit fontScale="90000"/>
          </a:bodyPr>
          <a:lstStyle/>
          <a:p>
            <a:r>
              <a:rPr lang="es-BO" sz="2800" dirty="0">
                <a:solidFill>
                  <a:srgbClr val="C55A11"/>
                </a:solidFill>
                <a:latin typeface="Arial" panose="020B0604020202020204" pitchFamily="34" charset="0"/>
                <a:cs typeface="Arial" panose="020B0604020202020204" pitchFamily="34" charset="0"/>
              </a:rPr>
              <a:t>Aprendizaje automático</a:t>
            </a:r>
            <a:br>
              <a:rPr lang="es-BO" sz="2800" dirty="0">
                <a:solidFill>
                  <a:srgbClr val="C55A11"/>
                </a:solidFill>
                <a:latin typeface="Arial" panose="020B0604020202020204" pitchFamily="34" charset="0"/>
                <a:cs typeface="Arial" panose="020B0604020202020204" pitchFamily="34" charset="0"/>
              </a:rPr>
            </a:br>
            <a:r>
              <a:rPr lang="es-BO" sz="2800" dirty="0">
                <a:solidFill>
                  <a:srgbClr val="C55A11"/>
                </a:solidFill>
                <a:latin typeface="Arial" panose="020B0604020202020204" pitchFamily="34" charset="0"/>
                <a:cs typeface="Arial" panose="020B0604020202020204" pitchFamily="34" charset="0"/>
              </a:rPr>
              <a:t>(Machine </a:t>
            </a:r>
            <a:r>
              <a:rPr lang="es-BO" sz="2800" dirty="0" err="1">
                <a:solidFill>
                  <a:srgbClr val="C55A11"/>
                </a:solidFill>
                <a:latin typeface="Arial" panose="020B0604020202020204" pitchFamily="34" charset="0"/>
                <a:cs typeface="Arial" panose="020B0604020202020204" pitchFamily="34" charset="0"/>
              </a:rPr>
              <a:t>learning</a:t>
            </a:r>
            <a:r>
              <a:rPr lang="es-BO" sz="2800" dirty="0">
                <a:solidFill>
                  <a:srgbClr val="C55A11"/>
                </a:solidFill>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669B451-B0F5-453E-82EA-3BA6F942FF9F}"/>
              </a:ext>
            </a:extLst>
          </p:cNvPr>
          <p:cNvSpPr>
            <a:spLocks noGrp="1"/>
          </p:cNvSpPr>
          <p:nvPr>
            <p:ph idx="1"/>
          </p:nvPr>
        </p:nvSpPr>
        <p:spPr>
          <a:xfrm>
            <a:off x="371093" y="2718053"/>
            <a:ext cx="3572257" cy="3749421"/>
          </a:xfrm>
        </p:spPr>
        <p:txBody>
          <a:bodyPr anchor="t">
            <a:normAutofit fontScale="85000" lnSpcReduction="20000"/>
          </a:bodyPr>
          <a:lstStyle/>
          <a:p>
            <a:r>
              <a:rPr lang="es-ES" sz="2400" dirty="0">
                <a:solidFill>
                  <a:schemeClr val="bg1"/>
                </a:solidFill>
              </a:rPr>
              <a:t>Rama de la inteligencia artificial (IA) que se centra en el desarrollo de </a:t>
            </a:r>
            <a:r>
              <a:rPr lang="es-ES" sz="2400" dirty="0">
                <a:solidFill>
                  <a:srgbClr val="FF00FF"/>
                </a:solidFill>
              </a:rPr>
              <a:t>algoritmos y modelos</a:t>
            </a:r>
            <a:r>
              <a:rPr lang="es-ES" sz="2400" dirty="0">
                <a:solidFill>
                  <a:schemeClr val="bg1"/>
                </a:solidFill>
              </a:rPr>
              <a:t> que permiten a las computadoras “</a:t>
            </a:r>
            <a:r>
              <a:rPr lang="es-ES" sz="2400" dirty="0">
                <a:solidFill>
                  <a:srgbClr val="FF00FF"/>
                </a:solidFill>
              </a:rPr>
              <a:t>aprender</a:t>
            </a:r>
            <a:r>
              <a:rPr lang="es-ES" sz="2400" dirty="0">
                <a:solidFill>
                  <a:schemeClr val="bg1"/>
                </a:solidFill>
              </a:rPr>
              <a:t>”, en lugar de ser programadas explícitamente para realizar esas tareas.</a:t>
            </a:r>
          </a:p>
          <a:p>
            <a:pPr>
              <a:buFont typeface="Wingdings" panose="05000000000000000000" pitchFamily="2" charset="2"/>
              <a:buChar char="§"/>
            </a:pPr>
            <a:r>
              <a:rPr lang="es-ES" sz="2400" dirty="0">
                <a:solidFill>
                  <a:srgbClr val="FF66FF"/>
                </a:solidFill>
              </a:rPr>
              <a:t>Utilizan datos para identificar patrones</a:t>
            </a:r>
            <a:r>
              <a:rPr lang="es-ES" sz="2400" dirty="0">
                <a:solidFill>
                  <a:schemeClr val="bg1"/>
                </a:solidFill>
              </a:rPr>
              <a:t> en datos existentes y aplicar ese conocimiento para hacer </a:t>
            </a:r>
            <a:r>
              <a:rPr lang="es-ES" sz="2400" dirty="0">
                <a:solidFill>
                  <a:srgbClr val="FF66FF"/>
                </a:solidFill>
              </a:rPr>
              <a:t>predicciones</a:t>
            </a:r>
            <a:r>
              <a:rPr lang="es-ES" sz="2400" dirty="0">
                <a:solidFill>
                  <a:schemeClr val="bg1"/>
                </a:solidFill>
              </a:rPr>
              <a:t> </a:t>
            </a:r>
            <a:r>
              <a:rPr lang="es-ES" sz="2400" dirty="0">
                <a:solidFill>
                  <a:srgbClr val="FF66FF"/>
                </a:solidFill>
              </a:rPr>
              <a:t>sobre nuevos datos sin necesidad de una programación precisa para cada situación</a:t>
            </a:r>
            <a:r>
              <a:rPr lang="es-ES" sz="2400" dirty="0">
                <a:solidFill>
                  <a:schemeClr val="bg1"/>
                </a:solidFill>
              </a:rPr>
              <a:t>.</a:t>
            </a:r>
            <a:endParaRPr lang="es-BO" sz="2400" dirty="0">
              <a:solidFill>
                <a:schemeClr val="bg1"/>
              </a:solidFill>
            </a:endParaRPr>
          </a:p>
        </p:txBody>
      </p:sp>
      <p:pic>
        <p:nvPicPr>
          <p:cNvPr id="4" name="Picture 3">
            <a:extLst>
              <a:ext uri="{FF2B5EF4-FFF2-40B4-BE49-F238E27FC236}">
                <a16:creationId xmlns:a16="http://schemas.microsoft.com/office/drawing/2014/main" id="{0AADB864-8FE6-5949-6AB1-7ACA8C5CD7BA}"/>
              </a:ext>
            </a:extLst>
          </p:cNvPr>
          <p:cNvPicPr>
            <a:picLocks noChangeAspect="1"/>
          </p:cNvPicPr>
          <p:nvPr/>
        </p:nvPicPr>
        <p:blipFill>
          <a:blip r:embed="rId3">
            <a:alphaModFix amt="50000"/>
          </a:blip>
          <a:stretch>
            <a:fillRect/>
          </a:stretch>
        </p:blipFill>
        <p:spPr>
          <a:xfrm>
            <a:off x="3809238" y="2551429"/>
            <a:ext cx="2743190" cy="2743190"/>
          </a:xfrm>
          <a:prstGeom prst="rect">
            <a:avLst/>
          </a:prstGeom>
        </p:spPr>
      </p:pic>
    </p:spTree>
    <p:extLst>
      <p:ext uri="{BB962C8B-B14F-4D97-AF65-F5344CB8AC3E}">
        <p14:creationId xmlns:p14="http://schemas.microsoft.com/office/powerpoint/2010/main" val="2747862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639AAA5-DACA-B346-4B0C-06EEEB30A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 r="8457"/>
          <a:stretch/>
        </p:blipFill>
        <p:spPr bwMode="auto">
          <a:xfrm>
            <a:off x="6096000" y="-11279"/>
            <a:ext cx="610631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fontScale="90000"/>
          </a:bodyPr>
          <a:lstStyle/>
          <a:p>
            <a:r>
              <a:rPr lang="es-BO" sz="3400" dirty="0"/>
              <a:t>Aprendizaje no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607183" y="1012685"/>
            <a:ext cx="4898468" cy="5561370"/>
          </a:xfrm>
        </p:spPr>
        <p:txBody>
          <a:bodyPr anchor="t">
            <a:normAutofit fontScale="92500" lnSpcReduction="10000"/>
          </a:bodyPr>
          <a:lstStyle/>
          <a:p>
            <a:pPr marL="0" indent="0">
              <a:lnSpc>
                <a:spcPct val="120000"/>
              </a:lnSpc>
              <a:spcBef>
                <a:spcPts val="0"/>
              </a:spcBef>
              <a:buNone/>
            </a:pPr>
            <a:r>
              <a:rPr lang="es-ES" sz="1600" dirty="0"/>
              <a:t>Enfoque de ML que trabaja con </a:t>
            </a:r>
            <a:r>
              <a:rPr lang="es-ES" sz="1600" dirty="0">
                <a:solidFill>
                  <a:srgbClr val="00B0F0"/>
                </a:solidFill>
              </a:rPr>
              <a:t>datos que no están etiquetados </a:t>
            </a:r>
            <a:r>
              <a:rPr lang="es-ES" sz="1600" dirty="0"/>
              <a:t>(i.e. no se tiene una variable dependiente con respuestas o categorías predefinidas). </a:t>
            </a:r>
          </a:p>
          <a:p>
            <a:pPr marL="0" indent="0">
              <a:lnSpc>
                <a:spcPct val="120000"/>
              </a:lnSpc>
              <a:spcBef>
                <a:spcPts val="0"/>
              </a:spcBef>
              <a:buNone/>
            </a:pPr>
            <a:endParaRPr lang="es-ES" sz="1600" dirty="0"/>
          </a:p>
          <a:p>
            <a:pPr marL="0" indent="0">
              <a:lnSpc>
                <a:spcPct val="120000"/>
              </a:lnSpc>
              <a:spcBef>
                <a:spcPts val="0"/>
              </a:spcBef>
              <a:buNone/>
            </a:pPr>
            <a:r>
              <a:rPr lang="es-ES" sz="1600" dirty="0"/>
              <a:t>El objetivo principal es descubrir </a:t>
            </a:r>
            <a:r>
              <a:rPr lang="es-ES" sz="1600" dirty="0">
                <a:solidFill>
                  <a:srgbClr val="FF66FF"/>
                </a:solidFill>
              </a:rPr>
              <a:t>patrones ocultos, estructuras o relaciones intrínsecas en los datos sin la guía de etiquetas de salida. </a:t>
            </a:r>
          </a:p>
          <a:p>
            <a:pPr marL="0" indent="0">
              <a:lnSpc>
                <a:spcPct val="120000"/>
              </a:lnSpc>
              <a:spcBef>
                <a:spcPts val="0"/>
              </a:spcBef>
              <a:buNone/>
            </a:pPr>
            <a:endParaRPr lang="es-ES" sz="1600" dirty="0">
              <a:solidFill>
                <a:srgbClr val="FF66FF"/>
              </a:solidFill>
            </a:endParaRPr>
          </a:p>
          <a:p>
            <a:pPr marL="0" indent="0">
              <a:lnSpc>
                <a:spcPct val="120000"/>
              </a:lnSpc>
              <a:spcBef>
                <a:spcPts val="0"/>
              </a:spcBef>
              <a:buNone/>
            </a:pPr>
            <a:r>
              <a:rPr lang="es-ES" sz="1600" dirty="0"/>
              <a:t>En lugar de predecir resultados específicos como en el aprendizaje supervisado, en el aprendizaje no supervisado, el modelo busca agrupaciones y características comunes en los datos.</a:t>
            </a:r>
          </a:p>
          <a:p>
            <a:pPr marL="0" indent="0">
              <a:lnSpc>
                <a:spcPct val="120000"/>
              </a:lnSpc>
              <a:spcBef>
                <a:spcPts val="0"/>
              </a:spcBef>
              <a:buNone/>
            </a:pPr>
            <a:endParaRPr lang="es-ES" sz="1600" dirty="0"/>
          </a:p>
          <a:p>
            <a:pPr marL="0" indent="0">
              <a:lnSpc>
                <a:spcPct val="120000"/>
              </a:lnSpc>
              <a:spcBef>
                <a:spcPts val="0"/>
              </a:spcBef>
              <a:buNone/>
            </a:pPr>
            <a:r>
              <a:rPr lang="es-ES" sz="1600" dirty="0"/>
              <a:t>Los modelos y algoritmos de aprendizaje no supervisado más comunes son en el caso de agrupación (</a:t>
            </a:r>
            <a:r>
              <a:rPr lang="es-ES" sz="1600" dirty="0" err="1"/>
              <a:t>clustering</a:t>
            </a:r>
            <a:r>
              <a:rPr lang="es-ES" sz="1600" dirty="0"/>
              <a:t>):</a:t>
            </a:r>
          </a:p>
          <a:p>
            <a:pPr indent="-165100">
              <a:lnSpc>
                <a:spcPct val="120000"/>
              </a:lnSpc>
              <a:spcBef>
                <a:spcPts val="0"/>
              </a:spcBef>
              <a:buFont typeface="Wingdings" panose="05000000000000000000" pitchFamily="2" charset="2"/>
              <a:buChar char="§"/>
            </a:pPr>
            <a:r>
              <a:rPr lang="es-ES" sz="1600" dirty="0">
                <a:solidFill>
                  <a:srgbClr val="C55A11"/>
                </a:solidFill>
              </a:rPr>
              <a:t>K-</a:t>
            </a:r>
            <a:r>
              <a:rPr lang="es-ES" sz="1600" dirty="0" err="1">
                <a:solidFill>
                  <a:srgbClr val="C55A11"/>
                </a:solidFill>
              </a:rPr>
              <a:t>Means</a:t>
            </a:r>
            <a:r>
              <a:rPr lang="es-ES" sz="1600" dirty="0">
                <a:solidFill>
                  <a:srgbClr val="C55A11"/>
                </a:solidFill>
              </a:rPr>
              <a:t>: </a:t>
            </a:r>
            <a:r>
              <a:rPr lang="es-ES" sz="1600" dirty="0"/>
              <a:t>Agrupa datos en k grupos basados en la similitud de características, buscando minimizar la distancia entre puntos dentro del mismo grupo.</a:t>
            </a:r>
          </a:p>
          <a:p>
            <a:pPr indent="-165100">
              <a:lnSpc>
                <a:spcPct val="120000"/>
              </a:lnSpc>
              <a:spcBef>
                <a:spcPts val="0"/>
              </a:spcBef>
              <a:buFont typeface="Wingdings" panose="05000000000000000000" pitchFamily="2" charset="2"/>
              <a:buChar char="§"/>
            </a:pPr>
            <a:r>
              <a:rPr lang="es-ES" sz="1600" dirty="0">
                <a:solidFill>
                  <a:srgbClr val="C55A11"/>
                </a:solidFill>
              </a:rPr>
              <a:t>Agrupación Jerárquica: </a:t>
            </a:r>
            <a:r>
              <a:rPr lang="es-ES" sz="1600" dirty="0"/>
              <a:t>Crea una jerarquía de grupos en función de la similitud de los datos, lo que lleva a una estructura de árbol de clústeres.</a:t>
            </a:r>
          </a:p>
        </p:txBody>
      </p:sp>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861732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02A3580D-2A05-2692-4BA1-5EF105A9CE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079" b="8834"/>
          <a:stretch/>
        </p:blipFill>
        <p:spPr bwMode="auto">
          <a:xfrm>
            <a:off x="5892798" y="0"/>
            <a:ext cx="6309515" cy="68542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fontScale="90000"/>
          </a:bodyPr>
          <a:lstStyle/>
          <a:p>
            <a:r>
              <a:rPr lang="es-BO" sz="3400" dirty="0"/>
              <a:t>Aprendizaje no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607183" y="1012685"/>
            <a:ext cx="4898468" cy="5561370"/>
          </a:xfrm>
        </p:spPr>
        <p:txBody>
          <a:bodyPr anchor="t">
            <a:normAutofit lnSpcReduction="10000"/>
          </a:bodyPr>
          <a:lstStyle/>
          <a:p>
            <a:pPr marL="0" indent="0">
              <a:lnSpc>
                <a:spcPct val="120000"/>
              </a:lnSpc>
              <a:spcBef>
                <a:spcPts val="0"/>
              </a:spcBef>
              <a:buNone/>
            </a:pPr>
            <a:r>
              <a:rPr lang="es-ES" sz="1800" dirty="0"/>
              <a:t>En el caso de reducción de dimensionalidad:</a:t>
            </a:r>
          </a:p>
          <a:p>
            <a:pPr marL="406400">
              <a:lnSpc>
                <a:spcPct val="120000"/>
              </a:lnSpc>
              <a:spcBef>
                <a:spcPts val="0"/>
              </a:spcBef>
              <a:buFont typeface="Wingdings" panose="05000000000000000000" pitchFamily="2" charset="2"/>
              <a:buChar char="§"/>
            </a:pPr>
            <a:r>
              <a:rPr lang="es-ES" sz="1800" dirty="0">
                <a:solidFill>
                  <a:srgbClr val="C55A11"/>
                </a:solidFill>
              </a:rPr>
              <a:t>Análisis de Componentes Principales (PCA): </a:t>
            </a:r>
            <a:r>
              <a:rPr lang="es-ES" sz="1800" dirty="0"/>
              <a:t>Transforma datos de alta dimensión en un conjunto de características de menor dimensión mientras conserva la mayor parte de la variabilidad.</a:t>
            </a:r>
          </a:p>
          <a:p>
            <a:pPr marL="406400">
              <a:lnSpc>
                <a:spcPct val="120000"/>
              </a:lnSpc>
              <a:spcBef>
                <a:spcPts val="0"/>
              </a:spcBef>
              <a:buFont typeface="Wingdings" panose="05000000000000000000" pitchFamily="2" charset="2"/>
              <a:buChar char="§"/>
            </a:pPr>
            <a:r>
              <a:rPr lang="es-ES" sz="1800" dirty="0">
                <a:solidFill>
                  <a:srgbClr val="C55A11"/>
                </a:solidFill>
              </a:rPr>
              <a:t>Análisis factorial: </a:t>
            </a:r>
            <a:r>
              <a:rPr lang="es-ES" sz="1800" dirty="0"/>
              <a:t>similar a PCA pero busca explicar la covarianza entre variables observadas mediante factores subyacentes en lugar de maximizar la varianza.</a:t>
            </a:r>
          </a:p>
          <a:p>
            <a:pPr marL="406400">
              <a:lnSpc>
                <a:spcPct val="120000"/>
              </a:lnSpc>
              <a:spcBef>
                <a:spcPts val="0"/>
              </a:spcBef>
              <a:buFont typeface="Wingdings" panose="05000000000000000000" pitchFamily="2" charset="2"/>
              <a:buChar char="§"/>
            </a:pPr>
            <a:r>
              <a:rPr lang="es-ES" sz="1800" dirty="0">
                <a:solidFill>
                  <a:srgbClr val="C55A11"/>
                </a:solidFill>
              </a:rPr>
              <a:t>t-SNE (t-</a:t>
            </a:r>
            <a:r>
              <a:rPr lang="es-ES" sz="1800" dirty="0" err="1">
                <a:solidFill>
                  <a:srgbClr val="C55A11"/>
                </a:solidFill>
              </a:rPr>
              <a:t>Distributed</a:t>
            </a:r>
            <a:r>
              <a:rPr lang="es-ES" sz="1800" dirty="0">
                <a:solidFill>
                  <a:srgbClr val="C55A11"/>
                </a:solidFill>
              </a:rPr>
              <a:t> </a:t>
            </a:r>
            <a:r>
              <a:rPr lang="es-ES" sz="1800" dirty="0" err="1">
                <a:solidFill>
                  <a:srgbClr val="C55A11"/>
                </a:solidFill>
              </a:rPr>
              <a:t>Stochastic</a:t>
            </a:r>
            <a:r>
              <a:rPr lang="es-ES" sz="1800" dirty="0">
                <a:solidFill>
                  <a:srgbClr val="C55A11"/>
                </a:solidFill>
              </a:rPr>
              <a:t> </a:t>
            </a:r>
            <a:r>
              <a:rPr lang="es-ES" sz="1800" dirty="0" err="1">
                <a:solidFill>
                  <a:srgbClr val="C55A11"/>
                </a:solidFill>
              </a:rPr>
              <a:t>Neighbor</a:t>
            </a:r>
            <a:r>
              <a:rPr lang="es-ES" sz="1800" dirty="0">
                <a:solidFill>
                  <a:srgbClr val="C55A11"/>
                </a:solidFill>
              </a:rPr>
              <a:t> </a:t>
            </a:r>
            <a:r>
              <a:rPr lang="es-ES" sz="1800" dirty="0" err="1">
                <a:solidFill>
                  <a:srgbClr val="C55A11"/>
                </a:solidFill>
              </a:rPr>
              <a:t>Embedding</a:t>
            </a:r>
            <a:r>
              <a:rPr lang="es-ES" sz="1800" dirty="0">
                <a:solidFill>
                  <a:srgbClr val="C55A11"/>
                </a:solidFill>
              </a:rPr>
              <a:t>):</a:t>
            </a:r>
            <a:r>
              <a:rPr lang="es-ES" sz="1800" dirty="0"/>
              <a:t> Visualiza datos de alta dimensión en un espacio de baja dimensión, resaltando las relaciones no lineales entre las muestras.</a:t>
            </a:r>
          </a:p>
          <a:p>
            <a:pPr marL="406400">
              <a:lnSpc>
                <a:spcPct val="120000"/>
              </a:lnSpc>
              <a:spcBef>
                <a:spcPts val="0"/>
              </a:spcBef>
              <a:buFont typeface="Wingdings" panose="05000000000000000000" pitchFamily="2" charset="2"/>
              <a:buChar char="§"/>
            </a:pPr>
            <a:r>
              <a:rPr lang="es-ES" sz="1800" dirty="0">
                <a:solidFill>
                  <a:srgbClr val="C55A11"/>
                </a:solidFill>
              </a:rPr>
              <a:t>Escalamiento Multidimensional (Multidimensional </a:t>
            </a:r>
            <a:r>
              <a:rPr lang="es-ES" sz="1800" dirty="0" err="1">
                <a:solidFill>
                  <a:srgbClr val="C55A11"/>
                </a:solidFill>
              </a:rPr>
              <a:t>Scaling</a:t>
            </a:r>
            <a:r>
              <a:rPr lang="es-ES" sz="1800" dirty="0">
                <a:solidFill>
                  <a:srgbClr val="C55A11"/>
                </a:solidFill>
              </a:rPr>
              <a:t> o MDS): </a:t>
            </a:r>
            <a:r>
              <a:rPr lang="es-ES" sz="1800" dirty="0"/>
              <a:t>analiza la similitud o disimilitud entre objetos en un espacio multidimensional. </a:t>
            </a:r>
          </a:p>
        </p:txBody>
      </p:sp>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434390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F8C3534-60F5-7259-DFD9-3E9860AB9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43" r="7699"/>
          <a:stretch/>
        </p:blipFill>
        <p:spPr bwMode="auto">
          <a:xfrm>
            <a:off x="6095999" y="3760"/>
            <a:ext cx="60938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fontScale="90000"/>
          </a:bodyPr>
          <a:lstStyle/>
          <a:p>
            <a:r>
              <a:rPr lang="es-BO" sz="3400" dirty="0"/>
              <a:t>Aprendizaje no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231006" y="974185"/>
            <a:ext cx="5544152" cy="5773126"/>
          </a:xfrm>
        </p:spPr>
        <p:txBody>
          <a:bodyPr anchor="t">
            <a:noAutofit/>
          </a:bodyPr>
          <a:lstStyle/>
          <a:p>
            <a:pPr marL="0" indent="0">
              <a:lnSpc>
                <a:spcPct val="120000"/>
              </a:lnSpc>
              <a:spcBef>
                <a:spcPts val="0"/>
              </a:spcBef>
              <a:buNone/>
            </a:pPr>
            <a:r>
              <a:rPr lang="es-ES" sz="1700" dirty="0"/>
              <a:t>En el caso de detección de anomalías:</a:t>
            </a:r>
          </a:p>
          <a:p>
            <a:pPr marL="406400" indent="-292100">
              <a:lnSpc>
                <a:spcPct val="120000"/>
              </a:lnSpc>
              <a:spcBef>
                <a:spcPts val="0"/>
              </a:spcBef>
              <a:buFont typeface="Wingdings" panose="05000000000000000000" pitchFamily="2" charset="2"/>
              <a:buChar char="§"/>
            </a:pPr>
            <a:r>
              <a:rPr lang="es-ES" sz="1700" dirty="0" err="1">
                <a:solidFill>
                  <a:srgbClr val="C55A11"/>
                </a:solidFill>
              </a:rPr>
              <a:t>Isolation</a:t>
            </a:r>
            <a:r>
              <a:rPr lang="es-ES" sz="1700" dirty="0">
                <a:solidFill>
                  <a:srgbClr val="C55A11"/>
                </a:solidFill>
              </a:rPr>
              <a:t> Forest: </a:t>
            </a:r>
            <a:r>
              <a:rPr lang="es-ES" sz="1700" dirty="0"/>
              <a:t>Detecta observaciones anómalas en los datos mediante el aislamiento de puntos atípicos.</a:t>
            </a:r>
          </a:p>
          <a:p>
            <a:pPr marL="406400" indent="-292100">
              <a:lnSpc>
                <a:spcPct val="120000"/>
              </a:lnSpc>
              <a:spcBef>
                <a:spcPts val="0"/>
              </a:spcBef>
              <a:buFont typeface="Wingdings" panose="05000000000000000000" pitchFamily="2" charset="2"/>
              <a:buChar char="§"/>
            </a:pPr>
            <a:r>
              <a:rPr lang="es-ES" sz="1700" dirty="0" err="1">
                <a:solidFill>
                  <a:srgbClr val="C55A11"/>
                </a:solidFill>
              </a:rPr>
              <a:t>One-Class</a:t>
            </a:r>
            <a:r>
              <a:rPr lang="es-ES" sz="1700" dirty="0">
                <a:solidFill>
                  <a:srgbClr val="C55A11"/>
                </a:solidFill>
              </a:rPr>
              <a:t> SVM: </a:t>
            </a:r>
            <a:r>
              <a:rPr lang="es-ES" sz="1700" dirty="0"/>
              <a:t>Entrena un modelo SVM en una clase (la clase "normal") y busca identificar puntos que se desvían significativamente de esta clase.</a:t>
            </a:r>
          </a:p>
          <a:p>
            <a:pPr marL="114300" indent="0">
              <a:lnSpc>
                <a:spcPct val="120000"/>
              </a:lnSpc>
              <a:spcBef>
                <a:spcPts val="0"/>
              </a:spcBef>
              <a:buNone/>
            </a:pPr>
            <a:endParaRPr lang="es-ES" sz="1700" dirty="0"/>
          </a:p>
          <a:p>
            <a:pPr marL="114300" indent="0">
              <a:lnSpc>
                <a:spcPct val="120000"/>
              </a:lnSpc>
              <a:spcBef>
                <a:spcPts val="0"/>
              </a:spcBef>
              <a:buNone/>
            </a:pPr>
            <a:r>
              <a:rPr lang="es-ES" sz="1700" dirty="0"/>
              <a:t>Para la generación de datos:</a:t>
            </a:r>
          </a:p>
          <a:p>
            <a:pPr marL="406400" indent="-292100">
              <a:lnSpc>
                <a:spcPct val="120000"/>
              </a:lnSpc>
              <a:spcBef>
                <a:spcPts val="0"/>
              </a:spcBef>
              <a:buFont typeface="Wingdings" panose="05000000000000000000" pitchFamily="2" charset="2"/>
              <a:buChar char="§"/>
            </a:pPr>
            <a:r>
              <a:rPr lang="es-ES" sz="1700" dirty="0">
                <a:solidFill>
                  <a:srgbClr val="C55A11"/>
                </a:solidFill>
              </a:rPr>
              <a:t>Redes Generativas Adversariales (</a:t>
            </a:r>
            <a:r>
              <a:rPr lang="es-ES" sz="1700" dirty="0" err="1">
                <a:solidFill>
                  <a:srgbClr val="C55A11"/>
                </a:solidFill>
              </a:rPr>
              <a:t>GANs</a:t>
            </a:r>
            <a:r>
              <a:rPr lang="es-ES" sz="1700" dirty="0">
                <a:solidFill>
                  <a:srgbClr val="C55A11"/>
                </a:solidFill>
              </a:rPr>
              <a:t>): </a:t>
            </a:r>
            <a:r>
              <a:rPr lang="es-ES" sz="1700" dirty="0"/>
              <a:t>Genera nuevos datos sintéticos que se asemejan a un conjunto de datos original, aprendiendo la distribución de los datos reales.</a:t>
            </a:r>
          </a:p>
          <a:p>
            <a:pPr indent="-114300">
              <a:lnSpc>
                <a:spcPct val="120000"/>
              </a:lnSpc>
              <a:spcBef>
                <a:spcPts val="0"/>
              </a:spcBef>
              <a:buFont typeface="Wingdings" panose="05000000000000000000" pitchFamily="2" charset="2"/>
              <a:buChar char="§"/>
            </a:pPr>
            <a:endParaRPr lang="es-ES" sz="1700" dirty="0"/>
          </a:p>
          <a:p>
            <a:pPr marL="114300" indent="0">
              <a:lnSpc>
                <a:spcPct val="120000"/>
              </a:lnSpc>
              <a:spcBef>
                <a:spcPts val="0"/>
              </a:spcBef>
              <a:buNone/>
            </a:pPr>
            <a:r>
              <a:rPr lang="es-ES" sz="1700" dirty="0"/>
              <a:t>Para la segmentación de imágenes:</a:t>
            </a:r>
          </a:p>
          <a:p>
            <a:pPr marL="457200" indent="-279400">
              <a:lnSpc>
                <a:spcPct val="120000"/>
              </a:lnSpc>
              <a:spcBef>
                <a:spcPts val="0"/>
              </a:spcBef>
              <a:buFont typeface="Wingdings" panose="05000000000000000000" pitchFamily="2" charset="2"/>
              <a:buChar char="§"/>
            </a:pPr>
            <a:r>
              <a:rPr lang="es-ES" sz="1700" dirty="0">
                <a:solidFill>
                  <a:srgbClr val="C55A11"/>
                </a:solidFill>
              </a:rPr>
              <a:t>Segmentación por K-</a:t>
            </a:r>
            <a:r>
              <a:rPr lang="es-ES" sz="1700" dirty="0" err="1">
                <a:solidFill>
                  <a:srgbClr val="C55A11"/>
                </a:solidFill>
              </a:rPr>
              <a:t>Means</a:t>
            </a:r>
            <a:r>
              <a:rPr lang="es-ES" sz="1700" dirty="0">
                <a:solidFill>
                  <a:srgbClr val="C55A11"/>
                </a:solidFill>
              </a:rPr>
              <a:t>: </a:t>
            </a:r>
            <a:r>
              <a:rPr lang="es-ES" sz="1700" dirty="0"/>
              <a:t>Segmenta imágenes en regiones basadas en la similitud de color.</a:t>
            </a:r>
          </a:p>
          <a:p>
            <a:pPr marL="457200" indent="-279400">
              <a:lnSpc>
                <a:spcPct val="120000"/>
              </a:lnSpc>
              <a:spcBef>
                <a:spcPts val="0"/>
              </a:spcBef>
              <a:buFont typeface="Wingdings" panose="05000000000000000000" pitchFamily="2" charset="2"/>
              <a:buChar char="§"/>
            </a:pPr>
            <a:r>
              <a:rPr lang="es-ES" sz="1700" dirty="0">
                <a:solidFill>
                  <a:srgbClr val="C55A11"/>
                </a:solidFill>
              </a:rPr>
              <a:t>Segmentación Semántica: </a:t>
            </a:r>
            <a:r>
              <a:rPr lang="es-ES" sz="1700" dirty="0"/>
              <a:t>Asigna etiquetas semánticas a cada píxel en una imagen, permitiendo la identificación de objetos específicos.</a:t>
            </a:r>
          </a:p>
        </p:txBody>
      </p:sp>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480740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7B024D-4A09-A9AA-D164-FC6D227754CA}"/>
              </a:ext>
            </a:extLst>
          </p:cNvPr>
          <p:cNvPicPr>
            <a:picLocks noChangeAspect="1"/>
          </p:cNvPicPr>
          <p:nvPr/>
        </p:nvPicPr>
        <p:blipFill>
          <a:blip r:embed="rId2"/>
          <a:stretch>
            <a:fillRect/>
          </a:stretch>
        </p:blipFill>
        <p:spPr>
          <a:xfrm>
            <a:off x="4423399" y="1241657"/>
            <a:ext cx="7424929" cy="3975234"/>
          </a:xfrm>
          <a:prstGeom prst="rect">
            <a:avLst/>
          </a:prstGeom>
        </p:spPr>
      </p:pic>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sp>
        <p:nvSpPr>
          <p:cNvPr id="3" name="Content Placeholder 2">
            <a:extLst>
              <a:ext uri="{FF2B5EF4-FFF2-40B4-BE49-F238E27FC236}">
                <a16:creationId xmlns:a16="http://schemas.microsoft.com/office/drawing/2014/main" id="{9069F2C7-48B0-164B-3171-2AAB0A2C1EC6}"/>
              </a:ext>
            </a:extLst>
          </p:cNvPr>
          <p:cNvSpPr>
            <a:spLocks noGrp="1"/>
          </p:cNvSpPr>
          <p:nvPr>
            <p:ph idx="1"/>
          </p:nvPr>
        </p:nvSpPr>
        <p:spPr>
          <a:xfrm>
            <a:off x="596766" y="1337912"/>
            <a:ext cx="4406261" cy="4993056"/>
          </a:xfrm>
        </p:spPr>
        <p:txBody>
          <a:bodyPr>
            <a:normAutofit lnSpcReduction="10000"/>
          </a:bodyPr>
          <a:lstStyle/>
          <a:p>
            <a:r>
              <a:rPr lang="es-ES" dirty="0"/>
              <a:t>Bosques aleatorios se emplean para identificar que programas sociales promueven, al mismo tiempo, un mejor desempeño financiero.</a:t>
            </a:r>
          </a:p>
          <a:p>
            <a:r>
              <a:rPr lang="es-ES" dirty="0"/>
              <a:t>Las predicciones de los árboles de decisión se combinan en una predicción final de los rendimientos financieros. </a:t>
            </a:r>
          </a:p>
          <a:p>
            <a:r>
              <a:rPr lang="es-ES" dirty="0"/>
              <a:t>El resultado combinado  es el “bosque” aleatorio.</a:t>
            </a:r>
            <a:endParaRPr lang="es-BO" dirty="0"/>
          </a:p>
        </p:txBody>
      </p:sp>
    </p:spTree>
    <p:extLst>
      <p:ext uri="{BB962C8B-B14F-4D97-AF65-F5344CB8AC3E}">
        <p14:creationId xmlns:p14="http://schemas.microsoft.com/office/powerpoint/2010/main" val="1950858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5" name="Picture 4">
            <a:extLst>
              <a:ext uri="{FF2B5EF4-FFF2-40B4-BE49-F238E27FC236}">
                <a16:creationId xmlns:a16="http://schemas.microsoft.com/office/drawing/2014/main" id="{D7320071-AEE9-5C60-A3D0-E6D346372AAF}"/>
              </a:ext>
            </a:extLst>
          </p:cNvPr>
          <p:cNvPicPr>
            <a:picLocks noChangeAspect="1"/>
          </p:cNvPicPr>
          <p:nvPr/>
        </p:nvPicPr>
        <p:blipFill>
          <a:blip r:embed="rId2"/>
          <a:stretch>
            <a:fillRect/>
          </a:stretch>
        </p:blipFill>
        <p:spPr>
          <a:xfrm>
            <a:off x="1636294" y="3290818"/>
            <a:ext cx="8317029" cy="3202056"/>
          </a:xfrm>
          <a:prstGeom prst="rect">
            <a:avLst/>
          </a:prstGeom>
        </p:spPr>
      </p:pic>
      <p:sp>
        <p:nvSpPr>
          <p:cNvPr id="7" name="TextBox 6">
            <a:extLst>
              <a:ext uri="{FF2B5EF4-FFF2-40B4-BE49-F238E27FC236}">
                <a16:creationId xmlns:a16="http://schemas.microsoft.com/office/drawing/2014/main" id="{37949051-180E-2D84-558C-5032B60F233A}"/>
              </a:ext>
            </a:extLst>
          </p:cNvPr>
          <p:cNvSpPr txBox="1"/>
          <p:nvPr/>
        </p:nvSpPr>
        <p:spPr>
          <a:xfrm>
            <a:off x="1104498" y="1148955"/>
            <a:ext cx="9714298" cy="1938992"/>
          </a:xfrm>
          <a:prstGeom prst="rect">
            <a:avLst/>
          </a:prstGeom>
          <a:noFill/>
        </p:spPr>
        <p:txBody>
          <a:bodyPr wrap="square">
            <a:spAutoFit/>
          </a:bodyPr>
          <a:lstStyle/>
          <a:p>
            <a:pPr marL="285750" indent="-285750">
              <a:buFont typeface="Arial" panose="020B0604020202020204" pitchFamily="34" charset="0"/>
              <a:buChar char="•"/>
            </a:pPr>
            <a:r>
              <a:rPr lang="es-BO" sz="2400" dirty="0"/>
              <a:t>En la validación cruzada, la base de datos se dividió aleatoriamente en una muestra de entrenamiento y una muestra de validación</a:t>
            </a:r>
          </a:p>
          <a:p>
            <a:pPr marL="285750" indent="-285750">
              <a:buFont typeface="Arial" panose="020B0604020202020204" pitchFamily="34" charset="0"/>
              <a:buChar char="•"/>
            </a:pPr>
            <a:r>
              <a:rPr lang="es-BO" sz="2400" dirty="0"/>
              <a:t>65% de los datos en el conjunto de entrenamiento. </a:t>
            </a:r>
          </a:p>
          <a:p>
            <a:pPr marL="285750" indent="-285750">
              <a:buFont typeface="Arial" panose="020B0604020202020204" pitchFamily="34" charset="0"/>
              <a:buChar char="•"/>
            </a:pPr>
            <a:r>
              <a:rPr lang="es-BO" sz="2400" dirty="0"/>
              <a:t>Se evaluó el error cuadrático medio (RMSE) y error de predicción absoluto medio (MAPE).</a:t>
            </a:r>
            <a:endParaRPr lang="es-BO" dirty="0"/>
          </a:p>
        </p:txBody>
      </p:sp>
    </p:spTree>
    <p:extLst>
      <p:ext uri="{BB962C8B-B14F-4D97-AF65-F5344CB8AC3E}">
        <p14:creationId xmlns:p14="http://schemas.microsoft.com/office/powerpoint/2010/main" val="3443716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5" name="Picture 4">
            <a:extLst>
              <a:ext uri="{FF2B5EF4-FFF2-40B4-BE49-F238E27FC236}">
                <a16:creationId xmlns:a16="http://schemas.microsoft.com/office/drawing/2014/main" id="{7D40EC5B-C065-AD59-99CB-3D785007E3F4}"/>
              </a:ext>
            </a:extLst>
          </p:cNvPr>
          <p:cNvPicPr>
            <a:picLocks noChangeAspect="1"/>
          </p:cNvPicPr>
          <p:nvPr/>
        </p:nvPicPr>
        <p:blipFill>
          <a:blip r:embed="rId2"/>
          <a:stretch>
            <a:fillRect/>
          </a:stretch>
        </p:blipFill>
        <p:spPr>
          <a:xfrm>
            <a:off x="2633924" y="1624063"/>
            <a:ext cx="8797874" cy="4552900"/>
          </a:xfrm>
          <a:prstGeom prst="rect">
            <a:avLst/>
          </a:prstGeom>
        </p:spPr>
      </p:pic>
      <p:sp>
        <p:nvSpPr>
          <p:cNvPr id="6" name="Rectangle 5">
            <a:extLst>
              <a:ext uri="{FF2B5EF4-FFF2-40B4-BE49-F238E27FC236}">
                <a16:creationId xmlns:a16="http://schemas.microsoft.com/office/drawing/2014/main" id="{33801569-8C45-639F-593F-55B86EC70869}"/>
              </a:ext>
            </a:extLst>
          </p:cNvPr>
          <p:cNvSpPr/>
          <p:nvPr/>
        </p:nvSpPr>
        <p:spPr>
          <a:xfrm>
            <a:off x="5544153" y="4023360"/>
            <a:ext cx="962526" cy="529390"/>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7" name="Rectangle 6">
            <a:extLst>
              <a:ext uri="{FF2B5EF4-FFF2-40B4-BE49-F238E27FC236}">
                <a16:creationId xmlns:a16="http://schemas.microsoft.com/office/drawing/2014/main" id="{9CFFC82D-3388-4121-B016-838D5D118E3B}"/>
              </a:ext>
            </a:extLst>
          </p:cNvPr>
          <p:cNvSpPr/>
          <p:nvPr/>
        </p:nvSpPr>
        <p:spPr>
          <a:xfrm>
            <a:off x="6006163" y="4607667"/>
            <a:ext cx="1087655" cy="1648753"/>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8" name="Rectangle 7">
            <a:extLst>
              <a:ext uri="{FF2B5EF4-FFF2-40B4-BE49-F238E27FC236}">
                <a16:creationId xmlns:a16="http://schemas.microsoft.com/office/drawing/2014/main" id="{0D5FB865-CA47-A3D9-08A3-4BE592DFD27A}"/>
              </a:ext>
            </a:extLst>
          </p:cNvPr>
          <p:cNvSpPr/>
          <p:nvPr/>
        </p:nvSpPr>
        <p:spPr>
          <a:xfrm>
            <a:off x="10361788" y="4607667"/>
            <a:ext cx="1087655" cy="1648753"/>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9" name="Rectangle 8">
            <a:extLst>
              <a:ext uri="{FF2B5EF4-FFF2-40B4-BE49-F238E27FC236}">
                <a16:creationId xmlns:a16="http://schemas.microsoft.com/office/drawing/2014/main" id="{25627C2C-1124-A376-D33C-EBF742D3BF1D}"/>
              </a:ext>
            </a:extLst>
          </p:cNvPr>
          <p:cNvSpPr/>
          <p:nvPr/>
        </p:nvSpPr>
        <p:spPr>
          <a:xfrm>
            <a:off x="8932244" y="2019701"/>
            <a:ext cx="625832" cy="482867"/>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0" name="Rectangle 9">
            <a:extLst>
              <a:ext uri="{FF2B5EF4-FFF2-40B4-BE49-F238E27FC236}">
                <a16:creationId xmlns:a16="http://schemas.microsoft.com/office/drawing/2014/main" id="{E31A8676-04FE-1E10-1352-A6C61BDB34DD}"/>
              </a:ext>
            </a:extLst>
          </p:cNvPr>
          <p:cNvSpPr/>
          <p:nvPr/>
        </p:nvSpPr>
        <p:spPr>
          <a:xfrm>
            <a:off x="10066423" y="2899610"/>
            <a:ext cx="704246" cy="375072"/>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1" name="Rectangle 10">
            <a:extLst>
              <a:ext uri="{FF2B5EF4-FFF2-40B4-BE49-F238E27FC236}">
                <a16:creationId xmlns:a16="http://schemas.microsoft.com/office/drawing/2014/main" id="{D5A40A93-0E62-7489-0EFC-3FBBE8B04276}"/>
              </a:ext>
            </a:extLst>
          </p:cNvPr>
          <p:cNvSpPr/>
          <p:nvPr/>
        </p:nvSpPr>
        <p:spPr>
          <a:xfrm>
            <a:off x="5736657" y="2899610"/>
            <a:ext cx="616018" cy="375072"/>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2" name="Rectangle 11">
            <a:extLst>
              <a:ext uri="{FF2B5EF4-FFF2-40B4-BE49-F238E27FC236}">
                <a16:creationId xmlns:a16="http://schemas.microsoft.com/office/drawing/2014/main" id="{93ECA506-5963-7770-50D0-85A094579C32}"/>
              </a:ext>
            </a:extLst>
          </p:cNvPr>
          <p:cNvSpPr/>
          <p:nvPr/>
        </p:nvSpPr>
        <p:spPr>
          <a:xfrm>
            <a:off x="4523873" y="2370220"/>
            <a:ext cx="962526" cy="529390"/>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pic>
        <p:nvPicPr>
          <p:cNvPr id="13" name="Picture 12">
            <a:extLst>
              <a:ext uri="{FF2B5EF4-FFF2-40B4-BE49-F238E27FC236}">
                <a16:creationId xmlns:a16="http://schemas.microsoft.com/office/drawing/2014/main" id="{5925A68C-A6D5-A7BC-9045-34595B3A04A8}"/>
              </a:ext>
            </a:extLst>
          </p:cNvPr>
          <p:cNvPicPr>
            <a:picLocks noChangeAspect="1"/>
          </p:cNvPicPr>
          <p:nvPr/>
        </p:nvPicPr>
        <p:blipFill>
          <a:blip r:embed="rId3"/>
          <a:stretch>
            <a:fillRect/>
          </a:stretch>
        </p:blipFill>
        <p:spPr>
          <a:xfrm>
            <a:off x="361655" y="2284396"/>
            <a:ext cx="2648552" cy="2648552"/>
          </a:xfrm>
          <a:prstGeom prst="rect">
            <a:avLst/>
          </a:prstGeom>
        </p:spPr>
      </p:pic>
      <p:sp>
        <p:nvSpPr>
          <p:cNvPr id="16" name="Content Placeholder 2">
            <a:extLst>
              <a:ext uri="{FF2B5EF4-FFF2-40B4-BE49-F238E27FC236}">
                <a16:creationId xmlns:a16="http://schemas.microsoft.com/office/drawing/2014/main" id="{159E915D-708C-BC4B-5B8C-B2EF6155A0F8}"/>
              </a:ext>
            </a:extLst>
          </p:cNvPr>
          <p:cNvSpPr txBox="1">
            <a:spLocks/>
          </p:cNvSpPr>
          <p:nvPr/>
        </p:nvSpPr>
        <p:spPr>
          <a:xfrm>
            <a:off x="3405738" y="1263364"/>
            <a:ext cx="4128436" cy="49930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ova Con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ova Con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ova Con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BO" dirty="0"/>
              <a:t>Árbol de decisión estimado</a:t>
            </a:r>
          </a:p>
        </p:txBody>
      </p:sp>
    </p:spTree>
    <p:extLst>
      <p:ext uri="{BB962C8B-B14F-4D97-AF65-F5344CB8AC3E}">
        <p14:creationId xmlns:p14="http://schemas.microsoft.com/office/powerpoint/2010/main" val="2413208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18" name="Picture 17">
            <a:extLst>
              <a:ext uri="{FF2B5EF4-FFF2-40B4-BE49-F238E27FC236}">
                <a16:creationId xmlns:a16="http://schemas.microsoft.com/office/drawing/2014/main" id="{5645F690-C064-C8C7-0770-A5B24DCBFF7D}"/>
              </a:ext>
            </a:extLst>
          </p:cNvPr>
          <p:cNvPicPr>
            <a:picLocks noChangeAspect="1"/>
          </p:cNvPicPr>
          <p:nvPr/>
        </p:nvPicPr>
        <p:blipFill>
          <a:blip r:embed="rId2"/>
          <a:stretch>
            <a:fillRect/>
          </a:stretch>
        </p:blipFill>
        <p:spPr>
          <a:xfrm>
            <a:off x="1345932" y="1318662"/>
            <a:ext cx="9500135" cy="5334357"/>
          </a:xfrm>
          <a:prstGeom prst="rect">
            <a:avLst/>
          </a:prstGeom>
        </p:spPr>
      </p:pic>
    </p:spTree>
    <p:extLst>
      <p:ext uri="{BB962C8B-B14F-4D97-AF65-F5344CB8AC3E}">
        <p14:creationId xmlns:p14="http://schemas.microsoft.com/office/powerpoint/2010/main" val="687476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sp>
        <p:nvSpPr>
          <p:cNvPr id="3" name="Content Placeholder 2">
            <a:extLst>
              <a:ext uri="{FF2B5EF4-FFF2-40B4-BE49-F238E27FC236}">
                <a16:creationId xmlns:a16="http://schemas.microsoft.com/office/drawing/2014/main" id="{9069F2C7-48B0-164B-3171-2AAB0A2C1EC6}"/>
              </a:ext>
            </a:extLst>
          </p:cNvPr>
          <p:cNvSpPr>
            <a:spLocks noGrp="1"/>
          </p:cNvSpPr>
          <p:nvPr>
            <p:ph idx="1"/>
          </p:nvPr>
        </p:nvSpPr>
        <p:spPr>
          <a:xfrm>
            <a:off x="838200" y="1183907"/>
            <a:ext cx="4128436" cy="4993056"/>
          </a:xfrm>
        </p:spPr>
        <p:txBody>
          <a:bodyPr/>
          <a:lstStyle/>
          <a:p>
            <a:r>
              <a:rPr lang="es-BO" dirty="0"/>
              <a:t>Pronóstico de la inflación con redes neuronales artificiales</a:t>
            </a:r>
          </a:p>
          <a:p>
            <a:r>
              <a:rPr lang="es-BO" dirty="0"/>
              <a:t>Pronostico condicionado a la evolución de los agregados monetarios y la tasa de interés de referencia</a:t>
            </a:r>
          </a:p>
        </p:txBody>
      </p:sp>
      <p:pic>
        <p:nvPicPr>
          <p:cNvPr id="6" name="Picture 5">
            <a:extLst>
              <a:ext uri="{FF2B5EF4-FFF2-40B4-BE49-F238E27FC236}">
                <a16:creationId xmlns:a16="http://schemas.microsoft.com/office/drawing/2014/main" id="{9D56053A-D835-8AE3-72E3-CBEE2D7131EC}"/>
              </a:ext>
            </a:extLst>
          </p:cNvPr>
          <p:cNvPicPr>
            <a:picLocks noChangeAspect="1"/>
          </p:cNvPicPr>
          <p:nvPr/>
        </p:nvPicPr>
        <p:blipFill>
          <a:blip r:embed="rId2"/>
          <a:stretch>
            <a:fillRect/>
          </a:stretch>
        </p:blipFill>
        <p:spPr>
          <a:xfrm>
            <a:off x="5339872" y="1308401"/>
            <a:ext cx="6065263" cy="4724034"/>
          </a:xfrm>
          <a:prstGeom prst="rect">
            <a:avLst/>
          </a:prstGeom>
        </p:spPr>
      </p:pic>
    </p:spTree>
    <p:extLst>
      <p:ext uri="{BB962C8B-B14F-4D97-AF65-F5344CB8AC3E}">
        <p14:creationId xmlns:p14="http://schemas.microsoft.com/office/powerpoint/2010/main" val="226763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sp>
        <p:nvSpPr>
          <p:cNvPr id="3" name="Content Placeholder 2">
            <a:extLst>
              <a:ext uri="{FF2B5EF4-FFF2-40B4-BE49-F238E27FC236}">
                <a16:creationId xmlns:a16="http://schemas.microsoft.com/office/drawing/2014/main" id="{9069F2C7-48B0-164B-3171-2AAB0A2C1EC6}"/>
              </a:ext>
            </a:extLst>
          </p:cNvPr>
          <p:cNvSpPr>
            <a:spLocks noGrp="1"/>
          </p:cNvSpPr>
          <p:nvPr>
            <p:ph idx="1"/>
          </p:nvPr>
        </p:nvSpPr>
        <p:spPr>
          <a:xfrm>
            <a:off x="838200" y="1183907"/>
            <a:ext cx="4128436" cy="4993056"/>
          </a:xfrm>
        </p:spPr>
        <p:txBody>
          <a:bodyPr>
            <a:normAutofit/>
          </a:bodyPr>
          <a:lstStyle/>
          <a:p>
            <a:r>
              <a:rPr lang="es-BO" dirty="0"/>
              <a:t>Pronóstico de la inflación con redes neuronales artificiales</a:t>
            </a:r>
          </a:p>
          <a:p>
            <a:r>
              <a:rPr lang="es-BO" dirty="0">
                <a:solidFill>
                  <a:srgbClr val="FF0000"/>
                </a:solidFill>
              </a:rPr>
              <a:t>Metas de inflación: </a:t>
            </a:r>
            <a:r>
              <a:rPr lang="es-BO" dirty="0"/>
              <a:t>bancos centrales predicen la tendencia de la inflación futura y se comprometen a que esa sea la observación observada (meta de inflación)</a:t>
            </a:r>
          </a:p>
        </p:txBody>
      </p:sp>
      <p:pic>
        <p:nvPicPr>
          <p:cNvPr id="6" name="Picture 5">
            <a:extLst>
              <a:ext uri="{FF2B5EF4-FFF2-40B4-BE49-F238E27FC236}">
                <a16:creationId xmlns:a16="http://schemas.microsoft.com/office/drawing/2014/main" id="{9D56053A-D835-8AE3-72E3-CBEE2D7131EC}"/>
              </a:ext>
            </a:extLst>
          </p:cNvPr>
          <p:cNvPicPr>
            <a:picLocks noChangeAspect="1"/>
          </p:cNvPicPr>
          <p:nvPr/>
        </p:nvPicPr>
        <p:blipFill>
          <a:blip r:embed="rId2"/>
          <a:stretch>
            <a:fillRect/>
          </a:stretch>
        </p:blipFill>
        <p:spPr>
          <a:xfrm>
            <a:off x="5339872" y="1308401"/>
            <a:ext cx="6065263" cy="4724034"/>
          </a:xfrm>
          <a:prstGeom prst="rect">
            <a:avLst/>
          </a:prstGeom>
        </p:spPr>
      </p:pic>
    </p:spTree>
    <p:extLst>
      <p:ext uri="{BB962C8B-B14F-4D97-AF65-F5344CB8AC3E}">
        <p14:creationId xmlns:p14="http://schemas.microsoft.com/office/powerpoint/2010/main" val="4153578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sp>
        <p:nvSpPr>
          <p:cNvPr id="3" name="Content Placeholder 2">
            <a:extLst>
              <a:ext uri="{FF2B5EF4-FFF2-40B4-BE49-F238E27FC236}">
                <a16:creationId xmlns:a16="http://schemas.microsoft.com/office/drawing/2014/main" id="{9069F2C7-48B0-164B-3171-2AAB0A2C1EC6}"/>
              </a:ext>
            </a:extLst>
          </p:cNvPr>
          <p:cNvSpPr>
            <a:spLocks noGrp="1"/>
          </p:cNvSpPr>
          <p:nvPr>
            <p:ph idx="1"/>
          </p:nvPr>
        </p:nvSpPr>
        <p:spPr>
          <a:xfrm>
            <a:off x="838200" y="1183906"/>
            <a:ext cx="4128436" cy="5399773"/>
          </a:xfrm>
        </p:spPr>
        <p:txBody>
          <a:bodyPr>
            <a:normAutofit/>
          </a:bodyPr>
          <a:lstStyle/>
          <a:p>
            <a:r>
              <a:rPr lang="es-BO" dirty="0"/>
              <a:t>Los bancos centrales tienen que cumplir la meta de inflación con cualquier instrumento</a:t>
            </a:r>
          </a:p>
          <a:p>
            <a:r>
              <a:rPr lang="es-BO" dirty="0">
                <a:solidFill>
                  <a:srgbClr val="FF0000"/>
                </a:solidFill>
              </a:rPr>
              <a:t>Pronósticos precisos son necesarios </a:t>
            </a:r>
            <a:r>
              <a:rPr lang="es-BO" dirty="0"/>
              <a:t>y si la meta se cumple los bancos centrales aumentan su reputación ante los agentes económicos</a:t>
            </a:r>
          </a:p>
          <a:p>
            <a:r>
              <a:rPr lang="es-BO" dirty="0"/>
              <a:t>Modelos no-lineales pueden ser más precisos que modelos lineales </a:t>
            </a:r>
          </a:p>
        </p:txBody>
      </p:sp>
      <p:pic>
        <p:nvPicPr>
          <p:cNvPr id="6" name="Picture 5">
            <a:extLst>
              <a:ext uri="{FF2B5EF4-FFF2-40B4-BE49-F238E27FC236}">
                <a16:creationId xmlns:a16="http://schemas.microsoft.com/office/drawing/2014/main" id="{9D56053A-D835-8AE3-72E3-CBEE2D7131EC}"/>
              </a:ext>
            </a:extLst>
          </p:cNvPr>
          <p:cNvPicPr>
            <a:picLocks noChangeAspect="1"/>
          </p:cNvPicPr>
          <p:nvPr/>
        </p:nvPicPr>
        <p:blipFill>
          <a:blip r:embed="rId2"/>
          <a:stretch>
            <a:fillRect/>
          </a:stretch>
        </p:blipFill>
        <p:spPr>
          <a:xfrm>
            <a:off x="5339872" y="1308401"/>
            <a:ext cx="6065263" cy="4724034"/>
          </a:xfrm>
          <a:prstGeom prst="rect">
            <a:avLst/>
          </a:prstGeom>
        </p:spPr>
      </p:pic>
    </p:spTree>
    <p:extLst>
      <p:ext uri="{BB962C8B-B14F-4D97-AF65-F5344CB8AC3E}">
        <p14:creationId xmlns:p14="http://schemas.microsoft.com/office/powerpoint/2010/main" val="2758083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with many colors and lines&#10;&#10;Description automatically generated">
            <a:extLst>
              <a:ext uri="{FF2B5EF4-FFF2-40B4-BE49-F238E27FC236}">
                <a16:creationId xmlns:a16="http://schemas.microsoft.com/office/drawing/2014/main" id="{C25FA64F-F2E8-A450-2EDB-4DBFE8E7E41B}"/>
              </a:ext>
            </a:extLst>
          </p:cNvPr>
          <p:cNvPicPr>
            <a:picLocks noChangeAspect="1"/>
          </p:cNvPicPr>
          <p:nvPr/>
        </p:nvPicPr>
        <p:blipFill rotWithShape="1">
          <a:blip r:embed="rId2"/>
          <a:srcRect t="21881" r="9090" b="6205"/>
          <a:stretch/>
        </p:blipFill>
        <p:spPr>
          <a:xfrm>
            <a:off x="3522468" y="10"/>
            <a:ext cx="8669532" cy="6857990"/>
          </a:xfrm>
          <a:prstGeom prst="rect">
            <a:avLst/>
          </a:prstGeom>
        </p:spPr>
      </p:pic>
      <p:sp>
        <p:nvSpPr>
          <p:cNvPr id="24" name="Rectangle 2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2C7839-FEE6-F4DE-2DCF-69BDAC82C6DF}"/>
              </a:ext>
            </a:extLst>
          </p:cNvPr>
          <p:cNvSpPr>
            <a:spLocks noGrp="1"/>
          </p:cNvSpPr>
          <p:nvPr>
            <p:ph type="title"/>
          </p:nvPr>
        </p:nvSpPr>
        <p:spPr>
          <a:xfrm>
            <a:off x="371094" y="1161288"/>
            <a:ext cx="3438144" cy="1124712"/>
          </a:xfrm>
        </p:spPr>
        <p:txBody>
          <a:bodyPr anchor="b">
            <a:normAutofit fontScale="90000"/>
          </a:bodyPr>
          <a:lstStyle/>
          <a:p>
            <a:r>
              <a:rPr lang="es-BO" sz="2800" dirty="0">
                <a:solidFill>
                  <a:srgbClr val="C55A11"/>
                </a:solidFill>
                <a:latin typeface="Arial" panose="020B0604020202020204" pitchFamily="34" charset="0"/>
                <a:cs typeface="Arial" panose="020B0604020202020204" pitchFamily="34" charset="0"/>
              </a:rPr>
              <a:t>Aprendizaje automático</a:t>
            </a:r>
            <a:br>
              <a:rPr lang="es-BO" sz="2800" dirty="0">
                <a:solidFill>
                  <a:srgbClr val="C55A11"/>
                </a:solidFill>
                <a:latin typeface="Arial" panose="020B0604020202020204" pitchFamily="34" charset="0"/>
                <a:cs typeface="Arial" panose="020B0604020202020204" pitchFamily="34" charset="0"/>
              </a:rPr>
            </a:br>
            <a:r>
              <a:rPr lang="es-BO" sz="2800" dirty="0">
                <a:solidFill>
                  <a:srgbClr val="C55A11"/>
                </a:solidFill>
                <a:latin typeface="Arial" panose="020B0604020202020204" pitchFamily="34" charset="0"/>
                <a:cs typeface="Arial" panose="020B0604020202020204" pitchFamily="34" charset="0"/>
              </a:rPr>
              <a:t>(Machine </a:t>
            </a:r>
            <a:r>
              <a:rPr lang="es-BO" sz="2800" dirty="0" err="1">
                <a:solidFill>
                  <a:srgbClr val="C55A11"/>
                </a:solidFill>
                <a:latin typeface="Arial" panose="020B0604020202020204" pitchFamily="34" charset="0"/>
                <a:cs typeface="Arial" panose="020B0604020202020204" pitchFamily="34" charset="0"/>
              </a:rPr>
              <a:t>learning</a:t>
            </a:r>
            <a:r>
              <a:rPr lang="es-BO" sz="2800" dirty="0">
                <a:solidFill>
                  <a:srgbClr val="C55A11"/>
                </a:solidFill>
                <a:latin typeface="Arial" panose="020B0604020202020204" pitchFamily="34" charset="0"/>
                <a:cs typeface="Arial" panose="020B0604020202020204" pitchFamily="34" charset="0"/>
              </a:rPr>
              <a:t>)</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669B451-B0F5-453E-82EA-3BA6F942FF9F}"/>
              </a:ext>
            </a:extLst>
          </p:cNvPr>
          <p:cNvSpPr>
            <a:spLocks noGrp="1"/>
          </p:cNvSpPr>
          <p:nvPr>
            <p:ph idx="1"/>
          </p:nvPr>
        </p:nvSpPr>
        <p:spPr>
          <a:xfrm>
            <a:off x="371094" y="2718054"/>
            <a:ext cx="5724906" cy="4139946"/>
          </a:xfrm>
        </p:spPr>
        <p:txBody>
          <a:bodyPr anchor="t">
            <a:normAutofit fontScale="92500" lnSpcReduction="10000"/>
          </a:bodyPr>
          <a:lstStyle/>
          <a:p>
            <a:pPr>
              <a:buFont typeface="Wingdings" panose="05000000000000000000" pitchFamily="2" charset="2"/>
              <a:buChar char="§"/>
            </a:pPr>
            <a:r>
              <a:rPr lang="es-ES" sz="2000" dirty="0">
                <a:solidFill>
                  <a:srgbClr val="C55A11"/>
                </a:solidFill>
              </a:rPr>
              <a:t>Aprendizaje supervisado: </a:t>
            </a:r>
            <a:r>
              <a:rPr lang="es-ES" sz="2000" dirty="0">
                <a:solidFill>
                  <a:schemeClr val="bg1"/>
                </a:solidFill>
              </a:rPr>
              <a:t>Los algoritmos se entrenan utilizando un conjunto de datos etiquetados, es decir, datos en los que las respuestas deseadas o etiquetas ya están proporcionadas. El objetivo es aprender una función que pueda mapear las entradas a las salidas correctas.</a:t>
            </a:r>
          </a:p>
          <a:p>
            <a:pPr>
              <a:buFont typeface="Wingdings" panose="05000000000000000000" pitchFamily="2" charset="2"/>
              <a:buChar char="§"/>
            </a:pPr>
            <a:r>
              <a:rPr lang="es-ES" sz="2000" dirty="0">
                <a:solidFill>
                  <a:srgbClr val="C55A11"/>
                </a:solidFill>
              </a:rPr>
              <a:t>Aprendizaje no supervisado: </a:t>
            </a:r>
            <a:r>
              <a:rPr lang="es-ES" sz="2000" dirty="0">
                <a:solidFill>
                  <a:schemeClr val="bg1"/>
                </a:solidFill>
              </a:rPr>
              <a:t>En este enfoque, los algoritmos trabajan con datos no etiquetados y tratan de descubrir patrones o estructuras dentro de los datos, como agrupamientos o relaciones.</a:t>
            </a:r>
          </a:p>
          <a:p>
            <a:pPr>
              <a:buFont typeface="Wingdings" panose="05000000000000000000" pitchFamily="2" charset="2"/>
              <a:buChar char="§"/>
            </a:pPr>
            <a:r>
              <a:rPr lang="es-ES" sz="2000" dirty="0">
                <a:solidFill>
                  <a:srgbClr val="C55A11"/>
                </a:solidFill>
              </a:rPr>
              <a:t>Aprendizaje por refuerzo: </a:t>
            </a:r>
            <a:r>
              <a:rPr lang="es-ES" sz="2000" dirty="0">
                <a:solidFill>
                  <a:schemeClr val="bg1"/>
                </a:solidFill>
              </a:rPr>
              <a:t>Aquí, un agente aprende a tomar decisiones en un entorno interactivo con el objetivo de maximizar una recompensa acumulativa. El agente explora el entorno y ajusta sus acciones en función de las recompensas y sanciones que recibe.</a:t>
            </a:r>
          </a:p>
        </p:txBody>
      </p:sp>
    </p:spTree>
    <p:extLst>
      <p:ext uri="{BB962C8B-B14F-4D97-AF65-F5344CB8AC3E}">
        <p14:creationId xmlns:p14="http://schemas.microsoft.com/office/powerpoint/2010/main" val="2608602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8" name="Picture 7">
            <a:extLst>
              <a:ext uri="{FF2B5EF4-FFF2-40B4-BE49-F238E27FC236}">
                <a16:creationId xmlns:a16="http://schemas.microsoft.com/office/drawing/2014/main" id="{75C66CCC-C303-275C-FCED-22DD5EB0D7DD}"/>
              </a:ext>
            </a:extLst>
          </p:cNvPr>
          <p:cNvPicPr>
            <a:picLocks noChangeAspect="1"/>
          </p:cNvPicPr>
          <p:nvPr/>
        </p:nvPicPr>
        <p:blipFill>
          <a:blip r:embed="rId2"/>
          <a:stretch>
            <a:fillRect/>
          </a:stretch>
        </p:blipFill>
        <p:spPr>
          <a:xfrm>
            <a:off x="685331" y="1222410"/>
            <a:ext cx="5410669" cy="2476715"/>
          </a:xfrm>
          <a:prstGeom prst="rect">
            <a:avLst/>
          </a:prstGeom>
        </p:spPr>
      </p:pic>
      <p:pic>
        <p:nvPicPr>
          <p:cNvPr id="10" name="Picture 9">
            <a:extLst>
              <a:ext uri="{FF2B5EF4-FFF2-40B4-BE49-F238E27FC236}">
                <a16:creationId xmlns:a16="http://schemas.microsoft.com/office/drawing/2014/main" id="{B3059AA3-992A-0892-B5AC-C46588111622}"/>
              </a:ext>
            </a:extLst>
          </p:cNvPr>
          <p:cNvPicPr>
            <a:picLocks noChangeAspect="1"/>
          </p:cNvPicPr>
          <p:nvPr/>
        </p:nvPicPr>
        <p:blipFill>
          <a:blip r:embed="rId3"/>
          <a:stretch>
            <a:fillRect/>
          </a:stretch>
        </p:blipFill>
        <p:spPr>
          <a:xfrm>
            <a:off x="6505836" y="1222410"/>
            <a:ext cx="4660145" cy="5273139"/>
          </a:xfrm>
          <a:prstGeom prst="rect">
            <a:avLst/>
          </a:prstGeom>
        </p:spPr>
      </p:pic>
      <p:pic>
        <p:nvPicPr>
          <p:cNvPr id="14" name="Picture 13">
            <a:extLst>
              <a:ext uri="{FF2B5EF4-FFF2-40B4-BE49-F238E27FC236}">
                <a16:creationId xmlns:a16="http://schemas.microsoft.com/office/drawing/2014/main" id="{2008B5A0-0D02-1511-41C0-FAA8AC37B4C7}"/>
              </a:ext>
            </a:extLst>
          </p:cNvPr>
          <p:cNvPicPr>
            <a:picLocks noChangeAspect="1"/>
          </p:cNvPicPr>
          <p:nvPr/>
        </p:nvPicPr>
        <p:blipFill>
          <a:blip r:embed="rId4"/>
          <a:stretch>
            <a:fillRect/>
          </a:stretch>
        </p:blipFill>
        <p:spPr>
          <a:xfrm>
            <a:off x="411856" y="3699125"/>
            <a:ext cx="6201399" cy="3021645"/>
          </a:xfrm>
          <a:prstGeom prst="rect">
            <a:avLst/>
          </a:prstGeom>
        </p:spPr>
      </p:pic>
    </p:spTree>
    <p:extLst>
      <p:ext uri="{BB962C8B-B14F-4D97-AF65-F5344CB8AC3E}">
        <p14:creationId xmlns:p14="http://schemas.microsoft.com/office/powerpoint/2010/main" val="1021846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562063E-E6FC-78C9-1270-FE048A63DA1D}"/>
              </a:ext>
            </a:extLst>
          </p:cNvPr>
          <p:cNvPicPr>
            <a:picLocks noChangeAspect="1"/>
          </p:cNvPicPr>
          <p:nvPr/>
        </p:nvPicPr>
        <p:blipFill>
          <a:blip r:embed="rId2"/>
          <a:stretch>
            <a:fillRect/>
          </a:stretch>
        </p:blipFill>
        <p:spPr>
          <a:xfrm>
            <a:off x="1848050" y="4304267"/>
            <a:ext cx="7151571" cy="2553733"/>
          </a:xfrm>
          <a:prstGeom prst="rect">
            <a:avLst/>
          </a:prstGeom>
        </p:spPr>
      </p:pic>
      <p:pic>
        <p:nvPicPr>
          <p:cNvPr id="6" name="Picture 5">
            <a:extLst>
              <a:ext uri="{FF2B5EF4-FFF2-40B4-BE49-F238E27FC236}">
                <a16:creationId xmlns:a16="http://schemas.microsoft.com/office/drawing/2014/main" id="{E7CFE11F-D9E3-E3E9-1AE3-70D194D89536}"/>
              </a:ext>
            </a:extLst>
          </p:cNvPr>
          <p:cNvPicPr>
            <a:picLocks noChangeAspect="1"/>
          </p:cNvPicPr>
          <p:nvPr/>
        </p:nvPicPr>
        <p:blipFill>
          <a:blip r:embed="rId3"/>
          <a:stretch>
            <a:fillRect/>
          </a:stretch>
        </p:blipFill>
        <p:spPr>
          <a:xfrm>
            <a:off x="680497" y="899644"/>
            <a:ext cx="4186791" cy="3479851"/>
          </a:xfrm>
          <a:prstGeom prst="rect">
            <a:avLst/>
          </a:prstGeom>
        </p:spPr>
      </p:pic>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9" name="Picture 8">
            <a:extLst>
              <a:ext uri="{FF2B5EF4-FFF2-40B4-BE49-F238E27FC236}">
                <a16:creationId xmlns:a16="http://schemas.microsoft.com/office/drawing/2014/main" id="{61AF25EE-7407-34E1-E877-A6EED3C7F59C}"/>
              </a:ext>
            </a:extLst>
          </p:cNvPr>
          <p:cNvPicPr>
            <a:picLocks noChangeAspect="1"/>
          </p:cNvPicPr>
          <p:nvPr/>
        </p:nvPicPr>
        <p:blipFill>
          <a:blip r:embed="rId4"/>
          <a:stretch>
            <a:fillRect/>
          </a:stretch>
        </p:blipFill>
        <p:spPr>
          <a:xfrm>
            <a:off x="5273334" y="1079054"/>
            <a:ext cx="4206321" cy="3300442"/>
          </a:xfrm>
          <a:prstGeom prst="rect">
            <a:avLst/>
          </a:prstGeom>
        </p:spPr>
      </p:pic>
    </p:spTree>
    <p:extLst>
      <p:ext uri="{BB962C8B-B14F-4D97-AF65-F5344CB8AC3E}">
        <p14:creationId xmlns:p14="http://schemas.microsoft.com/office/powerpoint/2010/main" val="2150099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7" name="Picture 6">
            <a:extLst>
              <a:ext uri="{FF2B5EF4-FFF2-40B4-BE49-F238E27FC236}">
                <a16:creationId xmlns:a16="http://schemas.microsoft.com/office/drawing/2014/main" id="{E0694E00-5C50-DDE2-9EC8-879D5B1ABB4C}"/>
              </a:ext>
            </a:extLst>
          </p:cNvPr>
          <p:cNvPicPr>
            <a:picLocks noChangeAspect="1"/>
          </p:cNvPicPr>
          <p:nvPr/>
        </p:nvPicPr>
        <p:blipFill>
          <a:blip r:embed="rId3"/>
          <a:stretch>
            <a:fillRect/>
          </a:stretch>
        </p:blipFill>
        <p:spPr>
          <a:xfrm>
            <a:off x="5099177" y="1318662"/>
            <a:ext cx="6929194" cy="4485371"/>
          </a:xfrm>
          <a:prstGeom prst="rect">
            <a:avLst/>
          </a:prstGeom>
        </p:spPr>
      </p:pic>
      <p:sp>
        <p:nvSpPr>
          <p:cNvPr id="10" name="TextBox 9">
            <a:extLst>
              <a:ext uri="{FF2B5EF4-FFF2-40B4-BE49-F238E27FC236}">
                <a16:creationId xmlns:a16="http://schemas.microsoft.com/office/drawing/2014/main" id="{8BF58F21-C93E-9E05-FB24-6485CD42C27B}"/>
              </a:ext>
            </a:extLst>
          </p:cNvPr>
          <p:cNvSpPr txBox="1"/>
          <p:nvPr/>
        </p:nvSpPr>
        <p:spPr>
          <a:xfrm>
            <a:off x="363353" y="1318662"/>
            <a:ext cx="4641783" cy="5155257"/>
          </a:xfrm>
          <a:prstGeom prst="rect">
            <a:avLst/>
          </a:prstGeom>
          <a:noFill/>
        </p:spPr>
        <p:txBody>
          <a:bodyPr wrap="square">
            <a:spAutoFit/>
          </a:bodyPr>
          <a:lstStyle/>
          <a:p>
            <a:pPr marL="0" lvl="1">
              <a:spcBef>
                <a:spcPts val="0"/>
              </a:spcBef>
              <a:spcAft>
                <a:spcPts val="600"/>
              </a:spcAft>
            </a:pPr>
            <a:r>
              <a:rPr lang="es-ES" sz="1900" dirty="0" err="1"/>
              <a:t>KPIs</a:t>
            </a:r>
            <a:r>
              <a:rPr lang="es-ES" sz="1900" dirty="0"/>
              <a:t> (Key Performance </a:t>
            </a:r>
            <a:r>
              <a:rPr lang="es-ES" sz="1900" dirty="0" err="1"/>
              <a:t>Indicators</a:t>
            </a:r>
            <a:r>
              <a:rPr lang="es-ES" sz="1900" dirty="0"/>
              <a:t>): estándares de referencia que se calculan utilizando indicadores clave de rendimiento financiero. </a:t>
            </a:r>
          </a:p>
          <a:p>
            <a:pPr marL="0" lvl="1">
              <a:spcBef>
                <a:spcPts val="0"/>
              </a:spcBef>
              <a:spcAft>
                <a:spcPts val="600"/>
              </a:spcAft>
            </a:pPr>
            <a:r>
              <a:rPr lang="es-ES" sz="1900" b="1" dirty="0"/>
              <a:t>Problema: </a:t>
            </a:r>
            <a:r>
              <a:rPr lang="es-ES" sz="1900" dirty="0"/>
              <a:t>en datos ruidosos, el ruido reduce la exactitud y precisión de los puntos </a:t>
            </a:r>
            <a:r>
              <a:rPr lang="es-ES" sz="1900" dirty="0" err="1"/>
              <a:t>KPIs</a:t>
            </a:r>
            <a:r>
              <a:rPr lang="es-ES" sz="1900" dirty="0"/>
              <a:t>. </a:t>
            </a:r>
          </a:p>
          <a:p>
            <a:pPr marL="0" lvl="1">
              <a:spcBef>
                <a:spcPts val="0"/>
              </a:spcBef>
              <a:spcAft>
                <a:spcPts val="600"/>
              </a:spcAft>
            </a:pPr>
            <a:r>
              <a:rPr lang="es-ES" sz="1900" b="1" dirty="0"/>
              <a:t>Objetivo: </a:t>
            </a:r>
            <a:r>
              <a:rPr lang="es-ES" sz="1900" dirty="0"/>
              <a:t>metodología de dos pasos para calcular </a:t>
            </a:r>
            <a:r>
              <a:rPr lang="es-ES" sz="1900" dirty="0" err="1"/>
              <a:t>KPIs</a:t>
            </a:r>
            <a:r>
              <a:rPr lang="es-ES" sz="1900" dirty="0"/>
              <a:t> probabilísticos en conjuntos de datos ruidosos: </a:t>
            </a:r>
          </a:p>
          <a:p>
            <a:pPr marL="285750" lvl="1" indent="-285750">
              <a:spcBef>
                <a:spcPts val="0"/>
              </a:spcBef>
              <a:spcAft>
                <a:spcPts val="600"/>
              </a:spcAft>
              <a:buFont typeface="Arial" panose="020B0604020202020204" pitchFamily="34" charset="0"/>
              <a:buChar char="•"/>
            </a:pPr>
            <a:r>
              <a:rPr lang="es-ES" sz="1900" dirty="0"/>
              <a:t>Optimización de enjambre para reducir el ruido</a:t>
            </a:r>
          </a:p>
          <a:p>
            <a:pPr marL="285750" lvl="1" indent="-285750">
              <a:spcBef>
                <a:spcPts val="0"/>
              </a:spcBef>
              <a:spcAft>
                <a:spcPts val="600"/>
              </a:spcAft>
              <a:buFont typeface="Arial" panose="020B0604020202020204" pitchFamily="34" charset="0"/>
              <a:buChar char="•"/>
            </a:pPr>
            <a:r>
              <a:rPr lang="es-ES" sz="1900" dirty="0"/>
              <a:t>ML bayesiano para estimar KPI en datos con ruido reducido (</a:t>
            </a:r>
            <a:r>
              <a:rPr lang="es-ES" sz="1900" dirty="0" err="1"/>
              <a:t>relevance</a:t>
            </a:r>
            <a:r>
              <a:rPr lang="es-ES" sz="1900" dirty="0"/>
              <a:t> vector machines).</a:t>
            </a:r>
          </a:p>
          <a:p>
            <a:pPr marL="0" lvl="1">
              <a:spcBef>
                <a:spcPts val="0"/>
              </a:spcBef>
              <a:spcAft>
                <a:spcPts val="600"/>
              </a:spcAft>
            </a:pPr>
            <a:r>
              <a:rPr lang="es-ES" sz="1900" b="1" dirty="0"/>
              <a:t>Implementación práctica: </a:t>
            </a:r>
            <a:r>
              <a:rPr lang="es-ES" sz="1900" dirty="0"/>
              <a:t>aplicación a una base de datos de </a:t>
            </a:r>
            <a:r>
              <a:rPr lang="es-ES" sz="1900" dirty="0" err="1"/>
              <a:t>nanofinanzas</a:t>
            </a:r>
            <a:r>
              <a:rPr lang="es-ES" sz="1900" dirty="0"/>
              <a:t>+.</a:t>
            </a:r>
          </a:p>
        </p:txBody>
      </p:sp>
      <p:sp>
        <p:nvSpPr>
          <p:cNvPr id="3" name="Rectangle 2">
            <a:extLst>
              <a:ext uri="{FF2B5EF4-FFF2-40B4-BE49-F238E27FC236}">
                <a16:creationId xmlns:a16="http://schemas.microsoft.com/office/drawing/2014/main" id="{A26F40AE-7E48-4377-83F6-04ED7BBA7C9A}"/>
              </a:ext>
            </a:extLst>
          </p:cNvPr>
          <p:cNvSpPr/>
          <p:nvPr/>
        </p:nvSpPr>
        <p:spPr>
          <a:xfrm>
            <a:off x="8662737" y="2435191"/>
            <a:ext cx="2406316" cy="577516"/>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2197531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3" name="Picture 2">
            <a:extLst>
              <a:ext uri="{FF2B5EF4-FFF2-40B4-BE49-F238E27FC236}">
                <a16:creationId xmlns:a16="http://schemas.microsoft.com/office/drawing/2014/main" id="{34427E1F-AC7D-FDAC-5332-7560AF06429D}"/>
              </a:ext>
            </a:extLst>
          </p:cNvPr>
          <p:cNvPicPr>
            <a:picLocks noChangeAspect="1"/>
          </p:cNvPicPr>
          <p:nvPr/>
        </p:nvPicPr>
        <p:blipFill rotWithShape="1">
          <a:blip r:embed="rId3"/>
          <a:srcRect r="55349"/>
          <a:stretch/>
        </p:blipFill>
        <p:spPr>
          <a:xfrm>
            <a:off x="838200" y="1232034"/>
            <a:ext cx="3852280" cy="5548964"/>
          </a:xfrm>
          <a:prstGeom prst="rect">
            <a:avLst/>
          </a:prstGeom>
        </p:spPr>
      </p:pic>
      <p:pic>
        <p:nvPicPr>
          <p:cNvPr id="5" name="Picture 4">
            <a:extLst>
              <a:ext uri="{FF2B5EF4-FFF2-40B4-BE49-F238E27FC236}">
                <a16:creationId xmlns:a16="http://schemas.microsoft.com/office/drawing/2014/main" id="{DE06DE6C-2F69-020F-930F-225733AE1877}"/>
              </a:ext>
            </a:extLst>
          </p:cNvPr>
          <p:cNvPicPr>
            <a:picLocks noChangeAspect="1"/>
          </p:cNvPicPr>
          <p:nvPr/>
        </p:nvPicPr>
        <p:blipFill>
          <a:blip r:embed="rId4"/>
          <a:stretch>
            <a:fillRect/>
          </a:stretch>
        </p:blipFill>
        <p:spPr>
          <a:xfrm>
            <a:off x="4927787" y="1099687"/>
            <a:ext cx="6426013" cy="1472214"/>
          </a:xfrm>
          <a:prstGeom prst="rect">
            <a:avLst/>
          </a:prstGeom>
        </p:spPr>
      </p:pic>
      <p:pic>
        <p:nvPicPr>
          <p:cNvPr id="6" name="Picture 5">
            <a:extLst>
              <a:ext uri="{FF2B5EF4-FFF2-40B4-BE49-F238E27FC236}">
                <a16:creationId xmlns:a16="http://schemas.microsoft.com/office/drawing/2014/main" id="{0BD29AFE-5D7B-9704-7A27-4EA9F9903B93}"/>
              </a:ext>
            </a:extLst>
          </p:cNvPr>
          <p:cNvPicPr>
            <a:picLocks noChangeAspect="1"/>
          </p:cNvPicPr>
          <p:nvPr/>
        </p:nvPicPr>
        <p:blipFill>
          <a:blip r:embed="rId5"/>
          <a:stretch>
            <a:fillRect/>
          </a:stretch>
        </p:blipFill>
        <p:spPr>
          <a:xfrm>
            <a:off x="5268018" y="2575159"/>
            <a:ext cx="5745549" cy="4205839"/>
          </a:xfrm>
          <a:prstGeom prst="rect">
            <a:avLst/>
          </a:prstGeom>
        </p:spPr>
      </p:pic>
    </p:spTree>
    <p:extLst>
      <p:ext uri="{BB962C8B-B14F-4D97-AF65-F5344CB8AC3E}">
        <p14:creationId xmlns:p14="http://schemas.microsoft.com/office/powerpoint/2010/main" val="3508487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4" name="Picture 3">
            <a:extLst>
              <a:ext uri="{FF2B5EF4-FFF2-40B4-BE49-F238E27FC236}">
                <a16:creationId xmlns:a16="http://schemas.microsoft.com/office/drawing/2014/main" id="{F7B376F3-2DC9-E828-836E-017B0E5204C8}"/>
              </a:ext>
            </a:extLst>
          </p:cNvPr>
          <p:cNvPicPr>
            <a:picLocks noChangeAspect="1"/>
          </p:cNvPicPr>
          <p:nvPr/>
        </p:nvPicPr>
        <p:blipFill rotWithShape="1">
          <a:blip r:embed="rId3"/>
          <a:srcRect b="37404"/>
          <a:stretch/>
        </p:blipFill>
        <p:spPr>
          <a:xfrm>
            <a:off x="414687" y="1318661"/>
            <a:ext cx="6122848" cy="5091763"/>
          </a:xfrm>
          <a:prstGeom prst="rect">
            <a:avLst/>
          </a:prstGeom>
        </p:spPr>
      </p:pic>
      <p:pic>
        <p:nvPicPr>
          <p:cNvPr id="9" name="Picture 8">
            <a:extLst>
              <a:ext uri="{FF2B5EF4-FFF2-40B4-BE49-F238E27FC236}">
                <a16:creationId xmlns:a16="http://schemas.microsoft.com/office/drawing/2014/main" id="{9A75B1EA-D7B3-CF0A-54E0-EED528024EBA}"/>
              </a:ext>
            </a:extLst>
          </p:cNvPr>
          <p:cNvPicPr>
            <a:picLocks noChangeAspect="1"/>
          </p:cNvPicPr>
          <p:nvPr/>
        </p:nvPicPr>
        <p:blipFill>
          <a:blip r:embed="rId4"/>
          <a:stretch>
            <a:fillRect/>
          </a:stretch>
        </p:blipFill>
        <p:spPr>
          <a:xfrm>
            <a:off x="6827009" y="1318661"/>
            <a:ext cx="4661544" cy="5044984"/>
          </a:xfrm>
          <a:prstGeom prst="rect">
            <a:avLst/>
          </a:prstGeom>
        </p:spPr>
      </p:pic>
      <p:sp>
        <p:nvSpPr>
          <p:cNvPr id="10" name="Rectangle 9">
            <a:extLst>
              <a:ext uri="{FF2B5EF4-FFF2-40B4-BE49-F238E27FC236}">
                <a16:creationId xmlns:a16="http://schemas.microsoft.com/office/drawing/2014/main" id="{1BD363ED-653F-6B9E-7EE4-744276C9FA15}"/>
              </a:ext>
            </a:extLst>
          </p:cNvPr>
          <p:cNvSpPr/>
          <p:nvPr/>
        </p:nvSpPr>
        <p:spPr>
          <a:xfrm>
            <a:off x="8258476" y="1230429"/>
            <a:ext cx="827772" cy="579120"/>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1" name="Rectangle 10">
            <a:extLst>
              <a:ext uri="{FF2B5EF4-FFF2-40B4-BE49-F238E27FC236}">
                <a16:creationId xmlns:a16="http://schemas.microsoft.com/office/drawing/2014/main" id="{71507918-764C-6FB5-24DB-D9DA20838D89}"/>
              </a:ext>
            </a:extLst>
          </p:cNvPr>
          <p:cNvSpPr/>
          <p:nvPr/>
        </p:nvSpPr>
        <p:spPr>
          <a:xfrm>
            <a:off x="8778240" y="3898232"/>
            <a:ext cx="596766" cy="563076"/>
          </a:xfrm>
          <a:prstGeom prst="rect">
            <a:avLst/>
          </a:prstGeom>
          <a:noFill/>
          <a:ln w="28575">
            <a:solidFill>
              <a:srgbClr val="FF0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3494167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7" name="Picture 6">
            <a:extLst>
              <a:ext uri="{FF2B5EF4-FFF2-40B4-BE49-F238E27FC236}">
                <a16:creationId xmlns:a16="http://schemas.microsoft.com/office/drawing/2014/main" id="{AFCC3CEA-F14A-E429-8DAA-7F9418E92ABB}"/>
              </a:ext>
            </a:extLst>
          </p:cNvPr>
          <p:cNvPicPr>
            <a:picLocks noChangeAspect="1"/>
          </p:cNvPicPr>
          <p:nvPr/>
        </p:nvPicPr>
        <p:blipFill rotWithShape="1">
          <a:blip r:embed="rId3"/>
          <a:srcRect t="8125"/>
          <a:stretch/>
        </p:blipFill>
        <p:spPr>
          <a:xfrm>
            <a:off x="1673629" y="1155031"/>
            <a:ext cx="5616441" cy="1814996"/>
          </a:xfrm>
          <a:prstGeom prst="rect">
            <a:avLst/>
          </a:prstGeom>
        </p:spPr>
      </p:pic>
      <p:sp>
        <p:nvSpPr>
          <p:cNvPr id="9" name="TextBox 8">
            <a:extLst>
              <a:ext uri="{FF2B5EF4-FFF2-40B4-BE49-F238E27FC236}">
                <a16:creationId xmlns:a16="http://schemas.microsoft.com/office/drawing/2014/main" id="{F750C81A-FAB1-C639-1D9F-A09A0E68FBB2}"/>
              </a:ext>
            </a:extLst>
          </p:cNvPr>
          <p:cNvSpPr txBox="1"/>
          <p:nvPr/>
        </p:nvSpPr>
        <p:spPr>
          <a:xfrm>
            <a:off x="500513" y="3137639"/>
            <a:ext cx="11598443" cy="3831818"/>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s-ES" b="0" i="0" dirty="0">
                <a:effectLst/>
                <a:latin typeface="Arial" panose="020B0604020202020204" pitchFamily="34" charset="0"/>
                <a:cs typeface="Arial" panose="020B0604020202020204" pitchFamily="34" charset="0"/>
              </a:rPr>
              <a:t>Proceso utilizado por las instituciones financieras para evaluar la capacidad de pago de los solicitantes de préstamos o créditos, </a:t>
            </a:r>
            <a:r>
              <a:rPr lang="es-ES" b="0" i="0" dirty="0">
                <a:solidFill>
                  <a:srgbClr val="FF00FF"/>
                </a:solidFill>
                <a:effectLst/>
                <a:latin typeface="Arial" panose="020B0604020202020204" pitchFamily="34" charset="0"/>
                <a:cs typeface="Arial" panose="020B0604020202020204" pitchFamily="34" charset="0"/>
              </a:rPr>
              <a:t>antes de otorgarles un préstamo</a:t>
            </a:r>
            <a:r>
              <a:rPr lang="es-ES" b="0" i="0" dirty="0">
                <a:effectLst/>
                <a:latin typeface="Arial" panose="020B0604020202020204" pitchFamily="34" charset="0"/>
                <a:cs typeface="Arial" panose="020B0604020202020204" pitchFamily="34" charset="0"/>
              </a:rPr>
              <a:t>.</a:t>
            </a:r>
          </a:p>
          <a:p>
            <a:pPr marL="285750" indent="-285750">
              <a:spcAft>
                <a:spcPts val="1200"/>
              </a:spcAft>
              <a:buFont typeface="Arial" panose="020B0604020202020204" pitchFamily="34" charset="0"/>
              <a:buChar char="•"/>
            </a:pPr>
            <a:r>
              <a:rPr lang="es-ES" b="0" i="0" dirty="0">
                <a:effectLst/>
                <a:latin typeface="Arial" panose="020B0604020202020204" pitchFamily="34" charset="0"/>
                <a:cs typeface="Arial" panose="020B0604020202020204" pitchFamily="34" charset="0"/>
              </a:rPr>
              <a:t>Machine </a:t>
            </a:r>
            <a:r>
              <a:rPr lang="es-ES" b="0" i="0" dirty="0" err="1">
                <a:effectLst/>
                <a:latin typeface="Arial" panose="020B0604020202020204" pitchFamily="34" charset="0"/>
                <a:cs typeface="Arial" panose="020B0604020202020204" pitchFamily="34" charset="0"/>
              </a:rPr>
              <a:t>learning</a:t>
            </a:r>
            <a:r>
              <a:rPr lang="es-ES" dirty="0">
                <a:latin typeface="Arial" panose="020B0604020202020204" pitchFamily="34" charset="0"/>
                <a:cs typeface="Arial" panose="020B0604020202020204" pitchFamily="34" charset="0"/>
              </a:rPr>
              <a:t> </a:t>
            </a:r>
            <a:r>
              <a:rPr lang="es-ES" b="0" i="0" dirty="0">
                <a:effectLst/>
                <a:latin typeface="Arial" panose="020B0604020202020204" pitchFamily="34" charset="0"/>
                <a:cs typeface="Arial" panose="020B0604020202020204" pitchFamily="34" charset="0"/>
              </a:rPr>
              <a:t>(aprendizaje automático</a:t>
            </a:r>
            <a:r>
              <a:rPr lang="es-ES" dirty="0">
                <a:latin typeface="Arial" panose="020B0604020202020204" pitchFamily="34" charset="0"/>
                <a:cs typeface="Arial" panose="020B0604020202020204" pitchFamily="34" charset="0"/>
              </a:rPr>
              <a:t>) </a:t>
            </a:r>
            <a:r>
              <a:rPr lang="es-ES" b="0" i="0" dirty="0">
                <a:effectLst/>
                <a:latin typeface="Arial" panose="020B0604020202020204" pitchFamily="34" charset="0"/>
                <a:cs typeface="Arial" panose="020B0604020202020204" pitchFamily="34" charset="0"/>
              </a:rPr>
              <a:t>se puede emplear en el proceso de </a:t>
            </a:r>
            <a:r>
              <a:rPr lang="es-ES" b="0" i="0" dirty="0" err="1">
                <a:effectLst/>
                <a:latin typeface="Arial" panose="020B0604020202020204" pitchFamily="34" charset="0"/>
                <a:cs typeface="Arial" panose="020B0604020202020204" pitchFamily="34" charset="0"/>
              </a:rPr>
              <a:t>credit</a:t>
            </a:r>
            <a:r>
              <a:rPr lang="es-ES" b="0" i="0" dirty="0">
                <a:effectLst/>
                <a:latin typeface="Arial" panose="020B0604020202020204" pitchFamily="34" charset="0"/>
                <a:cs typeface="Arial" panose="020B0604020202020204" pitchFamily="34" charset="0"/>
              </a:rPr>
              <a:t> </a:t>
            </a:r>
            <a:r>
              <a:rPr lang="es-ES" b="0" i="0" dirty="0" err="1">
                <a:effectLst/>
                <a:latin typeface="Arial" panose="020B0604020202020204" pitchFamily="34" charset="0"/>
                <a:cs typeface="Arial" panose="020B0604020202020204" pitchFamily="34" charset="0"/>
              </a:rPr>
              <a:t>scoring</a:t>
            </a:r>
            <a:r>
              <a:rPr lang="es-ES" b="0" i="0" dirty="0">
                <a:effectLst/>
                <a:latin typeface="Arial" panose="020B0604020202020204" pitchFamily="34" charset="0"/>
                <a:cs typeface="Arial" panose="020B0604020202020204" pitchFamily="34" charset="0"/>
              </a:rPr>
              <a:t> para mejorar la precisión y eficiencia de la evaluación de la capacidad de pago. </a:t>
            </a:r>
          </a:p>
          <a:p>
            <a:pPr marL="285750" indent="-285750">
              <a:spcAft>
                <a:spcPts val="600"/>
              </a:spcAft>
              <a:buFont typeface="Arial" panose="020B0604020202020204" pitchFamily="34" charset="0"/>
              <a:buChar char="•"/>
            </a:pPr>
            <a:r>
              <a:rPr lang="es-ES" dirty="0">
                <a:latin typeface="Arial" panose="020B0604020202020204" pitchFamily="34" charset="0"/>
                <a:cs typeface="Arial" panose="020B0604020202020204" pitchFamily="34" charset="0"/>
              </a:rPr>
              <a:t>Target/output (</a:t>
            </a:r>
            <a:r>
              <a:rPr lang="es-ES" b="1" dirty="0">
                <a:latin typeface="Arial" panose="020B0604020202020204" pitchFamily="34" charset="0"/>
                <a:cs typeface="Arial" panose="020B0604020202020204" pitchFamily="34" charset="0"/>
              </a:rPr>
              <a:t>variable dependiente</a:t>
            </a:r>
            <a:r>
              <a:rPr lang="es-ES" dirty="0">
                <a:latin typeface="Arial" panose="020B0604020202020204" pitchFamily="34" charset="0"/>
                <a:cs typeface="Arial" panose="020B0604020202020204" pitchFamily="34" charset="0"/>
              </a:rPr>
              <a:t>, y): </a:t>
            </a:r>
          </a:p>
          <a:p>
            <a:pPr lvl="1">
              <a:spcAft>
                <a:spcPts val="600"/>
              </a:spcAft>
            </a:pPr>
            <a:r>
              <a:rPr lang="es-ES" dirty="0">
                <a:latin typeface="Arial" panose="020B0604020202020204" pitchFamily="34" charset="0"/>
                <a:cs typeface="Arial" panose="020B0604020202020204" pitchFamily="34" charset="0"/>
              </a:rPr>
              <a:t>1 = clientes que entraron en “default” crediticio (</a:t>
            </a:r>
            <a:r>
              <a:rPr lang="es-ES" dirty="0" err="1">
                <a:latin typeface="Arial" panose="020B0604020202020204" pitchFamily="34" charset="0"/>
                <a:cs typeface="Arial" panose="020B0604020202020204" pitchFamily="34" charset="0"/>
              </a:rPr>
              <a:t>e.g</a:t>
            </a:r>
            <a:r>
              <a:rPr lang="es-ES" dirty="0">
                <a:latin typeface="Arial" panose="020B0604020202020204" pitchFamily="34" charset="0"/>
                <a:cs typeface="Arial" panose="020B0604020202020204" pitchFamily="34" charset="0"/>
              </a:rPr>
              <a:t>. clientes que dejaron de pagar sus cuotas de créditos)</a:t>
            </a:r>
          </a:p>
          <a:p>
            <a:pPr lvl="1">
              <a:spcAft>
                <a:spcPts val="600"/>
              </a:spcAft>
            </a:pPr>
            <a:r>
              <a:rPr lang="es-ES" dirty="0">
                <a:latin typeface="Arial" panose="020B0604020202020204" pitchFamily="34" charset="0"/>
                <a:cs typeface="Arial" panose="020B0604020202020204" pitchFamily="34" charset="0"/>
              </a:rPr>
              <a:t>0 = clientes que pagan sus cuotas crediticias puntualmente.</a:t>
            </a:r>
          </a:p>
          <a:p>
            <a:pPr marL="285750" indent="-285750">
              <a:spcAft>
                <a:spcPts val="1200"/>
              </a:spcAft>
              <a:buFont typeface="Arial" panose="020B0604020202020204" pitchFamily="34" charset="0"/>
              <a:buChar char="•"/>
            </a:pPr>
            <a:r>
              <a:rPr lang="es-ES" b="0" i="0" dirty="0">
                <a:effectLst/>
                <a:latin typeface="Arial" panose="020B0604020202020204" pitchFamily="34" charset="0"/>
                <a:cs typeface="Arial" panose="020B0604020202020204" pitchFamily="34" charset="0"/>
              </a:rPr>
              <a:t>Inputs (</a:t>
            </a:r>
            <a:r>
              <a:rPr lang="es-ES" b="0" i="0" dirty="0" err="1">
                <a:effectLst/>
                <a:latin typeface="Arial" panose="020B0604020202020204" pitchFamily="34" charset="0"/>
                <a:cs typeface="Arial" panose="020B0604020202020204" pitchFamily="34" charset="0"/>
              </a:rPr>
              <a:t>features</a:t>
            </a:r>
            <a:r>
              <a:rPr lang="es-ES" b="0" i="0" dirty="0">
                <a:effectLst/>
                <a:latin typeface="Arial" panose="020B0604020202020204" pitchFamily="34" charset="0"/>
                <a:cs typeface="Arial" panose="020B0604020202020204" pitchFamily="34" charset="0"/>
              </a:rPr>
              <a:t>, </a:t>
            </a:r>
            <a:r>
              <a:rPr lang="es-ES" b="1" i="0" dirty="0">
                <a:effectLst/>
                <a:latin typeface="Arial" panose="020B0604020202020204" pitchFamily="34" charset="0"/>
                <a:cs typeface="Arial" panose="020B0604020202020204" pitchFamily="34" charset="0"/>
              </a:rPr>
              <a:t>variables potencialmente explicativas</a:t>
            </a:r>
            <a:r>
              <a:rPr lang="es-ES" b="0" i="0" dirty="0">
                <a:effectLst/>
                <a:latin typeface="Arial" panose="020B0604020202020204" pitchFamily="34" charset="0"/>
                <a:cs typeface="Arial" panose="020B0604020202020204" pitchFamily="34" charset="0"/>
              </a:rPr>
              <a:t>, X): edad, profesión, educación, zona donde viven (créditos consumo), indicadores financieros del negocio, tipo de emprendimiento (créditos </a:t>
            </a:r>
            <a:r>
              <a:rPr lang="es-ES" b="0" i="0" dirty="0" err="1">
                <a:effectLst/>
                <a:latin typeface="Arial" panose="020B0604020202020204" pitchFamily="34" charset="0"/>
                <a:cs typeface="Arial" panose="020B0604020202020204" pitchFamily="34" charset="0"/>
              </a:rPr>
              <a:t>PyME</a:t>
            </a:r>
            <a:r>
              <a:rPr lang="es-ES" b="0" i="0" dirty="0">
                <a:effectLst/>
                <a:latin typeface="Arial" panose="020B0604020202020204" pitchFamily="34" charset="0"/>
                <a:cs typeface="Arial" panose="020B0604020202020204" pitchFamily="34" charset="0"/>
              </a:rPr>
              <a:t>, microcréditos), estar o no en la lista GRACO (créditos mayoristas).</a:t>
            </a:r>
          </a:p>
          <a:p>
            <a:pPr marL="285750" indent="-285750">
              <a:buFont typeface="Arial" panose="020B0604020202020204" pitchFamily="34" charset="0"/>
              <a:buChar char="•"/>
            </a:pPr>
            <a:endParaRPr lang="es-BO"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86A4E97-E482-3C04-3039-E0AD15FBE179}"/>
              </a:ext>
            </a:extLst>
          </p:cNvPr>
          <p:cNvSpPr txBox="1"/>
          <p:nvPr/>
        </p:nvSpPr>
        <p:spPr>
          <a:xfrm>
            <a:off x="7524550" y="1486274"/>
            <a:ext cx="2168091" cy="1200329"/>
          </a:xfrm>
          <a:prstGeom prst="rect">
            <a:avLst/>
          </a:prstGeom>
          <a:noFill/>
        </p:spPr>
        <p:txBody>
          <a:bodyPr wrap="square">
            <a:spAutoFit/>
          </a:bodyPr>
          <a:lstStyle/>
          <a:p>
            <a:r>
              <a:rPr lang="es-ES" sz="3600" b="1" dirty="0" err="1">
                <a:solidFill>
                  <a:srgbClr val="150B40"/>
                </a:solidFill>
                <a:latin typeface="Arial" panose="020B0604020202020204" pitchFamily="34" charset="0"/>
                <a:cs typeface="Arial" panose="020B0604020202020204" pitchFamily="34" charset="0"/>
              </a:rPr>
              <a:t>C</a:t>
            </a:r>
            <a:r>
              <a:rPr lang="es-ES" sz="3600" b="1" i="0" dirty="0" err="1">
                <a:solidFill>
                  <a:srgbClr val="150B40"/>
                </a:solidFill>
                <a:effectLst/>
                <a:latin typeface="Arial" panose="020B0604020202020204" pitchFamily="34" charset="0"/>
                <a:cs typeface="Arial" panose="020B0604020202020204" pitchFamily="34" charset="0"/>
              </a:rPr>
              <a:t>redit</a:t>
            </a:r>
            <a:endParaRPr lang="es-ES" sz="3600" b="1" i="0" dirty="0">
              <a:solidFill>
                <a:srgbClr val="150B40"/>
              </a:solidFill>
              <a:effectLst/>
              <a:latin typeface="Arial" panose="020B0604020202020204" pitchFamily="34" charset="0"/>
              <a:cs typeface="Arial" panose="020B0604020202020204" pitchFamily="34" charset="0"/>
            </a:endParaRPr>
          </a:p>
          <a:p>
            <a:r>
              <a:rPr lang="es-ES" sz="3600" b="1" dirty="0" err="1">
                <a:solidFill>
                  <a:srgbClr val="150B40"/>
                </a:solidFill>
                <a:latin typeface="Arial" panose="020B0604020202020204" pitchFamily="34" charset="0"/>
                <a:cs typeface="Arial" panose="020B0604020202020204" pitchFamily="34" charset="0"/>
              </a:rPr>
              <a:t>s</a:t>
            </a:r>
            <a:r>
              <a:rPr lang="es-ES" sz="3600" b="1" i="0" dirty="0" err="1">
                <a:solidFill>
                  <a:srgbClr val="150B40"/>
                </a:solidFill>
                <a:effectLst/>
                <a:latin typeface="Arial" panose="020B0604020202020204" pitchFamily="34" charset="0"/>
                <a:cs typeface="Arial" panose="020B0604020202020204" pitchFamily="34" charset="0"/>
              </a:rPr>
              <a:t>coring</a:t>
            </a:r>
            <a:r>
              <a:rPr lang="es-ES" sz="3600" b="1" i="0" dirty="0">
                <a:solidFill>
                  <a:srgbClr val="150B40"/>
                </a:solidFill>
                <a:effectLst/>
                <a:latin typeface="Arial" panose="020B0604020202020204" pitchFamily="34" charset="0"/>
                <a:cs typeface="Arial" panose="020B0604020202020204" pitchFamily="34" charset="0"/>
              </a:rPr>
              <a:t> </a:t>
            </a:r>
            <a:endParaRPr lang="es-BO" sz="3600" b="1" dirty="0">
              <a:solidFill>
                <a:srgbClr val="150B40"/>
              </a:solidFill>
            </a:endParaRPr>
          </a:p>
        </p:txBody>
      </p:sp>
    </p:spTree>
    <p:extLst>
      <p:ext uri="{BB962C8B-B14F-4D97-AF65-F5344CB8AC3E}">
        <p14:creationId xmlns:p14="http://schemas.microsoft.com/office/powerpoint/2010/main" val="1303094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5" name="Picture 4">
            <a:extLst>
              <a:ext uri="{FF2B5EF4-FFF2-40B4-BE49-F238E27FC236}">
                <a16:creationId xmlns:a16="http://schemas.microsoft.com/office/drawing/2014/main" id="{0C7A75BB-7681-D546-73E9-A1BBFFF43307}"/>
              </a:ext>
            </a:extLst>
          </p:cNvPr>
          <p:cNvPicPr>
            <a:picLocks noChangeAspect="1"/>
          </p:cNvPicPr>
          <p:nvPr/>
        </p:nvPicPr>
        <p:blipFill>
          <a:blip r:embed="rId3"/>
          <a:stretch>
            <a:fillRect/>
          </a:stretch>
        </p:blipFill>
        <p:spPr>
          <a:xfrm>
            <a:off x="1683256" y="1376598"/>
            <a:ext cx="8382726" cy="5166808"/>
          </a:xfrm>
          <a:prstGeom prst="rect">
            <a:avLst/>
          </a:prstGeom>
        </p:spPr>
      </p:pic>
    </p:spTree>
    <p:extLst>
      <p:ext uri="{BB962C8B-B14F-4D97-AF65-F5344CB8AC3E}">
        <p14:creationId xmlns:p14="http://schemas.microsoft.com/office/powerpoint/2010/main" val="18105549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4" name="Picture 3">
            <a:extLst>
              <a:ext uri="{FF2B5EF4-FFF2-40B4-BE49-F238E27FC236}">
                <a16:creationId xmlns:a16="http://schemas.microsoft.com/office/drawing/2014/main" id="{9BB685CC-EA3A-D722-F9C6-7A1505DEE0B2}"/>
              </a:ext>
            </a:extLst>
          </p:cNvPr>
          <p:cNvPicPr>
            <a:picLocks noChangeAspect="1"/>
          </p:cNvPicPr>
          <p:nvPr/>
        </p:nvPicPr>
        <p:blipFill>
          <a:blip r:embed="rId3"/>
          <a:stretch>
            <a:fillRect/>
          </a:stretch>
        </p:blipFill>
        <p:spPr>
          <a:xfrm>
            <a:off x="1458828" y="1364170"/>
            <a:ext cx="9274344" cy="5128704"/>
          </a:xfrm>
          <a:prstGeom prst="rect">
            <a:avLst/>
          </a:prstGeom>
        </p:spPr>
      </p:pic>
    </p:spTree>
    <p:extLst>
      <p:ext uri="{BB962C8B-B14F-4D97-AF65-F5344CB8AC3E}">
        <p14:creationId xmlns:p14="http://schemas.microsoft.com/office/powerpoint/2010/main" val="3673184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5" name="Picture 4">
            <a:extLst>
              <a:ext uri="{FF2B5EF4-FFF2-40B4-BE49-F238E27FC236}">
                <a16:creationId xmlns:a16="http://schemas.microsoft.com/office/drawing/2014/main" id="{99B106C2-598C-9128-8F33-5E549ECA9E65}"/>
              </a:ext>
            </a:extLst>
          </p:cNvPr>
          <p:cNvPicPr>
            <a:picLocks noChangeAspect="1"/>
          </p:cNvPicPr>
          <p:nvPr/>
        </p:nvPicPr>
        <p:blipFill>
          <a:blip r:embed="rId3"/>
          <a:stretch>
            <a:fillRect/>
          </a:stretch>
        </p:blipFill>
        <p:spPr>
          <a:xfrm>
            <a:off x="230428" y="1554481"/>
            <a:ext cx="5116632" cy="4235115"/>
          </a:xfrm>
          <a:prstGeom prst="rect">
            <a:avLst/>
          </a:prstGeom>
        </p:spPr>
      </p:pic>
      <p:sp>
        <p:nvSpPr>
          <p:cNvPr id="7" name="TextBox 6">
            <a:extLst>
              <a:ext uri="{FF2B5EF4-FFF2-40B4-BE49-F238E27FC236}">
                <a16:creationId xmlns:a16="http://schemas.microsoft.com/office/drawing/2014/main" id="{18C47BB5-10B7-E728-1CE1-B22E4054B4E5}"/>
              </a:ext>
            </a:extLst>
          </p:cNvPr>
          <p:cNvSpPr txBox="1"/>
          <p:nvPr/>
        </p:nvSpPr>
        <p:spPr>
          <a:xfrm>
            <a:off x="519186" y="5789596"/>
            <a:ext cx="4728411" cy="523220"/>
          </a:xfrm>
          <a:prstGeom prst="rect">
            <a:avLst/>
          </a:prstGeom>
          <a:noFill/>
        </p:spPr>
        <p:txBody>
          <a:bodyPr wrap="square">
            <a:spAutoFit/>
          </a:bodyPr>
          <a:lstStyle/>
          <a:p>
            <a:r>
              <a:rPr lang="es-BO" sz="1400" dirty="0">
                <a:hlinkClick r:id="rId4"/>
              </a:rPr>
              <a:t>https://www.elconfidencial.com/tecnologia/2019-11-11/acusan-apple-tarjeta-sexismo-discriminacion_2331420/</a:t>
            </a:r>
            <a:r>
              <a:rPr lang="es-BO" sz="1400" dirty="0"/>
              <a:t> </a:t>
            </a:r>
          </a:p>
        </p:txBody>
      </p:sp>
      <p:pic>
        <p:nvPicPr>
          <p:cNvPr id="9" name="Picture 8">
            <a:extLst>
              <a:ext uri="{FF2B5EF4-FFF2-40B4-BE49-F238E27FC236}">
                <a16:creationId xmlns:a16="http://schemas.microsoft.com/office/drawing/2014/main" id="{9C481A51-3E18-2E77-E5D5-9786BDAE1397}"/>
              </a:ext>
            </a:extLst>
          </p:cNvPr>
          <p:cNvPicPr>
            <a:picLocks noChangeAspect="1"/>
          </p:cNvPicPr>
          <p:nvPr/>
        </p:nvPicPr>
        <p:blipFill>
          <a:blip r:embed="rId5"/>
          <a:stretch>
            <a:fillRect/>
          </a:stretch>
        </p:blipFill>
        <p:spPr>
          <a:xfrm>
            <a:off x="5347060" y="1449744"/>
            <a:ext cx="6271803" cy="1417443"/>
          </a:xfrm>
          <a:prstGeom prst="rect">
            <a:avLst/>
          </a:prstGeom>
        </p:spPr>
      </p:pic>
      <p:sp>
        <p:nvSpPr>
          <p:cNvPr id="11" name="TextBox 10">
            <a:extLst>
              <a:ext uri="{FF2B5EF4-FFF2-40B4-BE49-F238E27FC236}">
                <a16:creationId xmlns:a16="http://schemas.microsoft.com/office/drawing/2014/main" id="{668EC5E5-9695-C58F-4082-CE3CC955FE39}"/>
              </a:ext>
            </a:extLst>
          </p:cNvPr>
          <p:cNvSpPr txBox="1"/>
          <p:nvPr/>
        </p:nvSpPr>
        <p:spPr>
          <a:xfrm>
            <a:off x="5635818" y="3137639"/>
            <a:ext cx="4221622" cy="2769989"/>
          </a:xfrm>
          <a:prstGeom prst="rect">
            <a:avLst/>
          </a:prstGeom>
          <a:noFill/>
        </p:spPr>
        <p:txBody>
          <a:bodyPr wrap="square">
            <a:spAutoFit/>
          </a:bodyPr>
          <a:lstStyle/>
          <a:p>
            <a:pPr>
              <a:spcAft>
                <a:spcPts val="1200"/>
              </a:spcAft>
            </a:pPr>
            <a:r>
              <a:rPr lang="es-BO" sz="2400" dirty="0">
                <a:latin typeface="Arial" panose="020B0604020202020204" pitchFamily="34" charset="0"/>
                <a:cs typeface="Arial" panose="020B0604020202020204" pitchFamily="34" charset="0"/>
              </a:rPr>
              <a:t>Implicaciones éticas de la IA:</a:t>
            </a:r>
          </a:p>
          <a:p>
            <a:pPr marL="285750" indent="-285750">
              <a:spcAft>
                <a:spcPts val="1200"/>
              </a:spcAft>
              <a:buFont typeface="Arial" panose="020B0604020202020204" pitchFamily="34" charset="0"/>
              <a:buChar char="•"/>
            </a:pPr>
            <a:r>
              <a:rPr lang="es-BO" sz="2400" dirty="0">
                <a:latin typeface="Arial" panose="020B0604020202020204" pitchFamily="34" charset="0"/>
                <a:cs typeface="Arial" panose="020B0604020202020204" pitchFamily="34" charset="0"/>
              </a:rPr>
              <a:t>Cajas negras (</a:t>
            </a:r>
            <a:r>
              <a:rPr lang="es-BO" sz="2400" dirty="0" err="1">
                <a:latin typeface="Arial" panose="020B0604020202020204" pitchFamily="34" charset="0"/>
                <a:cs typeface="Arial" panose="020B0604020202020204" pitchFamily="34" charset="0"/>
              </a:rPr>
              <a:t>black</a:t>
            </a:r>
            <a:r>
              <a:rPr lang="es-BO" sz="2400" dirty="0">
                <a:latin typeface="Arial" panose="020B0604020202020204" pitchFamily="34" charset="0"/>
                <a:cs typeface="Arial" panose="020B0604020202020204" pitchFamily="34" charset="0"/>
              </a:rPr>
              <a:t> box)</a:t>
            </a:r>
          </a:p>
          <a:p>
            <a:pPr marL="285750" indent="-285750">
              <a:spcAft>
                <a:spcPts val="1200"/>
              </a:spcAft>
              <a:buFont typeface="Arial" panose="020B0604020202020204" pitchFamily="34" charset="0"/>
              <a:buChar char="•"/>
            </a:pPr>
            <a:r>
              <a:rPr lang="es-BO" sz="2400" dirty="0">
                <a:latin typeface="Arial" panose="020B0604020202020204" pitchFamily="34" charset="0"/>
                <a:cs typeface="Arial" panose="020B0604020202020204" pitchFamily="34" charset="0"/>
              </a:rPr>
              <a:t>Potenciales sesgos raciales o de genero </a:t>
            </a:r>
          </a:p>
          <a:p>
            <a:pPr marL="285750" indent="-285750">
              <a:spcAft>
                <a:spcPts val="1200"/>
              </a:spcAft>
              <a:buFont typeface="Arial" panose="020B0604020202020204" pitchFamily="34" charset="0"/>
              <a:buChar char="•"/>
            </a:pPr>
            <a:r>
              <a:rPr lang="es-BO" sz="2400" dirty="0">
                <a:latin typeface="Arial" panose="020B0604020202020204" pitchFamily="34" charset="0"/>
                <a:cs typeface="Arial" panose="020B0604020202020204" pitchFamily="34" charset="0"/>
              </a:rPr>
              <a:t>¿Responsabilidad de la discriminación?</a:t>
            </a:r>
          </a:p>
        </p:txBody>
      </p:sp>
    </p:spTree>
    <p:extLst>
      <p:ext uri="{BB962C8B-B14F-4D97-AF65-F5344CB8AC3E}">
        <p14:creationId xmlns:p14="http://schemas.microsoft.com/office/powerpoint/2010/main" val="46531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lstStyle/>
          <a:p>
            <a:r>
              <a:rPr lang="es-BO" dirty="0"/>
              <a:t>Aplicaciones de ML en economía y finanzas</a:t>
            </a:r>
          </a:p>
        </p:txBody>
      </p:sp>
      <p:pic>
        <p:nvPicPr>
          <p:cNvPr id="4" name="Picture 3">
            <a:extLst>
              <a:ext uri="{FF2B5EF4-FFF2-40B4-BE49-F238E27FC236}">
                <a16:creationId xmlns:a16="http://schemas.microsoft.com/office/drawing/2014/main" id="{4FE809C3-F90E-C968-6C96-E6B0C8DE5CAB}"/>
              </a:ext>
            </a:extLst>
          </p:cNvPr>
          <p:cNvPicPr>
            <a:picLocks noChangeAspect="1"/>
          </p:cNvPicPr>
          <p:nvPr/>
        </p:nvPicPr>
        <p:blipFill>
          <a:blip r:embed="rId3"/>
          <a:stretch>
            <a:fillRect/>
          </a:stretch>
        </p:blipFill>
        <p:spPr>
          <a:xfrm>
            <a:off x="499422" y="1336424"/>
            <a:ext cx="6383729" cy="2858387"/>
          </a:xfrm>
          <a:prstGeom prst="rect">
            <a:avLst/>
          </a:prstGeom>
        </p:spPr>
      </p:pic>
      <p:sp>
        <p:nvSpPr>
          <p:cNvPr id="8" name="TextBox 7">
            <a:extLst>
              <a:ext uri="{FF2B5EF4-FFF2-40B4-BE49-F238E27FC236}">
                <a16:creationId xmlns:a16="http://schemas.microsoft.com/office/drawing/2014/main" id="{6699B377-492D-36E4-E0B2-7C64033167F1}"/>
              </a:ext>
            </a:extLst>
          </p:cNvPr>
          <p:cNvSpPr txBox="1"/>
          <p:nvPr/>
        </p:nvSpPr>
        <p:spPr>
          <a:xfrm>
            <a:off x="499422" y="4088398"/>
            <a:ext cx="4775222" cy="1754326"/>
          </a:xfrm>
          <a:prstGeom prst="rect">
            <a:avLst/>
          </a:prstGeom>
          <a:noFill/>
        </p:spPr>
        <p:txBody>
          <a:bodyPr wrap="square">
            <a:spAutoFit/>
          </a:bodyPr>
          <a:lstStyle/>
          <a:p>
            <a:r>
              <a:rPr lang="es-BO" dirty="0">
                <a:hlinkClick r:id="rId4"/>
              </a:rPr>
              <a:t>https://www.wsj.com/articles/new-york-regulator-probes-unitedhealth-algorithm-for-racial-bias-11572087601</a:t>
            </a:r>
            <a:r>
              <a:rPr lang="es-BO" dirty="0"/>
              <a:t> </a:t>
            </a:r>
          </a:p>
          <a:p>
            <a:endParaRPr lang="es-BO" dirty="0"/>
          </a:p>
          <a:p>
            <a:pPr algn="r"/>
            <a:r>
              <a:rPr lang="es-BO" dirty="0">
                <a:hlinkClick r:id="rId5"/>
              </a:rPr>
              <a:t>https://www.science.org/doi/epdf/10.1126/science.aax2342</a:t>
            </a:r>
            <a:r>
              <a:rPr lang="es-BO" dirty="0"/>
              <a:t> </a:t>
            </a:r>
          </a:p>
        </p:txBody>
      </p:sp>
      <p:sp>
        <p:nvSpPr>
          <p:cNvPr id="13" name="TextBox 12">
            <a:extLst>
              <a:ext uri="{FF2B5EF4-FFF2-40B4-BE49-F238E27FC236}">
                <a16:creationId xmlns:a16="http://schemas.microsoft.com/office/drawing/2014/main" id="{21C6A360-2A01-E4E4-90C3-C3E27C14D6F4}"/>
              </a:ext>
            </a:extLst>
          </p:cNvPr>
          <p:cNvSpPr txBox="1"/>
          <p:nvPr/>
        </p:nvSpPr>
        <p:spPr>
          <a:xfrm>
            <a:off x="7130487" y="1198170"/>
            <a:ext cx="4001932" cy="2400657"/>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s-BO" sz="2000" dirty="0"/>
              <a:t>El algoritmo, </a:t>
            </a:r>
            <a:r>
              <a:rPr lang="es-BO" sz="2000" dirty="0" err="1"/>
              <a:t>Impact</a:t>
            </a:r>
            <a:r>
              <a:rPr lang="es-BO" sz="2000" dirty="0"/>
              <a:t> Pro, identifica qué pacientes se beneficiarían de procedimientos sanitarios complejos</a:t>
            </a:r>
          </a:p>
          <a:p>
            <a:pPr marL="285750" indent="-285750">
              <a:spcAft>
                <a:spcPts val="1200"/>
              </a:spcAft>
              <a:buFont typeface="Arial" panose="020B0604020202020204" pitchFamily="34" charset="0"/>
              <a:buChar char="•"/>
            </a:pPr>
            <a:r>
              <a:rPr lang="es-BO" sz="2000" dirty="0"/>
              <a:t>Habría favorecido el tratamiento de pacientes blancos comparado con pacientes de color.</a:t>
            </a:r>
          </a:p>
        </p:txBody>
      </p:sp>
      <p:pic>
        <p:nvPicPr>
          <p:cNvPr id="15" name="Picture 14">
            <a:extLst>
              <a:ext uri="{FF2B5EF4-FFF2-40B4-BE49-F238E27FC236}">
                <a16:creationId xmlns:a16="http://schemas.microsoft.com/office/drawing/2014/main" id="{C2EEEA74-3E54-F16C-DE08-189C77853EE4}"/>
              </a:ext>
            </a:extLst>
          </p:cNvPr>
          <p:cNvPicPr>
            <a:picLocks noChangeAspect="1"/>
          </p:cNvPicPr>
          <p:nvPr/>
        </p:nvPicPr>
        <p:blipFill>
          <a:blip r:embed="rId6"/>
          <a:stretch>
            <a:fillRect/>
          </a:stretch>
        </p:blipFill>
        <p:spPr>
          <a:xfrm>
            <a:off x="5698592" y="3616588"/>
            <a:ext cx="5969631" cy="2858386"/>
          </a:xfrm>
          <a:prstGeom prst="rect">
            <a:avLst/>
          </a:prstGeom>
        </p:spPr>
      </p:pic>
    </p:spTree>
    <p:extLst>
      <p:ext uri="{BB962C8B-B14F-4D97-AF65-F5344CB8AC3E}">
        <p14:creationId xmlns:p14="http://schemas.microsoft.com/office/powerpoint/2010/main" val="1154567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AC2BDC9-29E8-9F96-A066-FDEC29F1B5D2}"/>
              </a:ext>
            </a:extLst>
          </p:cNvPr>
          <p:cNvPicPr>
            <a:picLocks noChangeAspect="1"/>
          </p:cNvPicPr>
          <p:nvPr/>
        </p:nvPicPr>
        <p:blipFill rotWithShape="1">
          <a:blip r:embed="rId2"/>
          <a:srcRect t="13597" r="9090" b="14489"/>
          <a:stretch/>
        </p:blipFill>
        <p:spPr>
          <a:xfrm>
            <a:off x="3522468" y="10"/>
            <a:ext cx="8669532" cy="6857990"/>
          </a:xfrm>
          <a:prstGeom prst="rect">
            <a:avLst/>
          </a:prstGeom>
        </p:spPr>
      </p:pic>
      <p:sp>
        <p:nvSpPr>
          <p:cNvPr id="35" name="Rectangle 3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7E6678EA-C854-4105-1829-829810298E61}"/>
              </a:ext>
            </a:extLst>
          </p:cNvPr>
          <p:cNvSpPr txBox="1">
            <a:spLocks/>
          </p:cNvSpPr>
          <p:nvPr/>
        </p:nvSpPr>
        <p:spPr>
          <a:xfrm>
            <a:off x="371094" y="1161288"/>
            <a:ext cx="3438144" cy="1124712"/>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a:lstStyle>
          <a:p>
            <a:r>
              <a:rPr lang="es-BO" sz="2800">
                <a:solidFill>
                  <a:srgbClr val="C55A11"/>
                </a:solidFill>
                <a:latin typeface="Arial" panose="020B0604020202020204" pitchFamily="34" charset="0"/>
                <a:cs typeface="Arial" panose="020B0604020202020204" pitchFamily="34" charset="0"/>
              </a:rPr>
              <a:t>Aprendizaje automático</a:t>
            </a:r>
            <a:br>
              <a:rPr lang="es-BO" sz="2800">
                <a:solidFill>
                  <a:srgbClr val="C55A11"/>
                </a:solidFill>
                <a:latin typeface="Arial" panose="020B0604020202020204" pitchFamily="34" charset="0"/>
                <a:cs typeface="Arial" panose="020B0604020202020204" pitchFamily="34" charset="0"/>
              </a:rPr>
            </a:br>
            <a:r>
              <a:rPr lang="es-BO" sz="2800">
                <a:solidFill>
                  <a:srgbClr val="C55A11"/>
                </a:solidFill>
                <a:latin typeface="Arial" panose="020B0604020202020204" pitchFamily="34" charset="0"/>
                <a:cs typeface="Arial" panose="020B0604020202020204" pitchFamily="34" charset="0"/>
              </a:rPr>
              <a:t>(Machine learning)</a:t>
            </a:r>
            <a:endParaRPr lang="es-BO" sz="2800" dirty="0">
              <a:solidFill>
                <a:srgbClr val="C55A11"/>
              </a:solidFill>
              <a:latin typeface="Arial" panose="020B0604020202020204" pitchFamily="34" charset="0"/>
              <a:cs typeface="Arial" panose="020B0604020202020204" pitchFamily="34" charset="0"/>
            </a:endParaRPr>
          </a:p>
        </p:txBody>
      </p:sp>
      <p:sp>
        <p:nvSpPr>
          <p:cNvPr id="12" name="Content Placeholder 2">
            <a:extLst>
              <a:ext uri="{FF2B5EF4-FFF2-40B4-BE49-F238E27FC236}">
                <a16:creationId xmlns:a16="http://schemas.microsoft.com/office/drawing/2014/main" id="{221404B7-DE37-FACA-99D3-21EE79E271E6}"/>
              </a:ext>
            </a:extLst>
          </p:cNvPr>
          <p:cNvSpPr>
            <a:spLocks noGrp="1"/>
          </p:cNvSpPr>
          <p:nvPr>
            <p:ph idx="1"/>
          </p:nvPr>
        </p:nvSpPr>
        <p:spPr>
          <a:xfrm>
            <a:off x="371094" y="2718054"/>
            <a:ext cx="5724906" cy="3682746"/>
          </a:xfrm>
        </p:spPr>
        <p:txBody>
          <a:bodyPr anchor="t">
            <a:normAutofit lnSpcReduction="10000"/>
          </a:bodyPr>
          <a:lstStyle/>
          <a:p>
            <a:pPr>
              <a:buFont typeface="Wingdings" panose="05000000000000000000" pitchFamily="2" charset="2"/>
              <a:buChar char="§"/>
            </a:pPr>
            <a:r>
              <a:rPr lang="es-ES" sz="2000" dirty="0">
                <a:solidFill>
                  <a:srgbClr val="C55A11"/>
                </a:solidFill>
              </a:rPr>
              <a:t>Aprendizaje </a:t>
            </a:r>
            <a:r>
              <a:rPr lang="es-ES" sz="2000" dirty="0" err="1">
                <a:solidFill>
                  <a:srgbClr val="C55A11"/>
                </a:solidFill>
              </a:rPr>
              <a:t>semi-supervisado</a:t>
            </a:r>
            <a:r>
              <a:rPr lang="es-ES" sz="2000" dirty="0">
                <a:solidFill>
                  <a:srgbClr val="C55A11"/>
                </a:solidFill>
              </a:rPr>
              <a:t> y activo: </a:t>
            </a:r>
            <a:r>
              <a:rPr lang="es-ES" sz="2000" dirty="0">
                <a:solidFill>
                  <a:schemeClr val="bg1"/>
                </a:solidFill>
              </a:rPr>
              <a:t>Estos enfoques combinan elementos de aprendizaje supervisado y no supervisado, aprovechando un pequeño conjunto de datos etiquetados y un conjunto más grande de datos no etiquetados.</a:t>
            </a:r>
          </a:p>
          <a:p>
            <a:pPr>
              <a:buFont typeface="Wingdings" panose="05000000000000000000" pitchFamily="2" charset="2"/>
              <a:buChar char="§"/>
            </a:pPr>
            <a:r>
              <a:rPr lang="es-ES" sz="2000" dirty="0">
                <a:solidFill>
                  <a:srgbClr val="C55A11"/>
                </a:solidFill>
              </a:rPr>
              <a:t>Aprendizaje profundo (</a:t>
            </a:r>
            <a:r>
              <a:rPr lang="es-ES" sz="2000" dirty="0" err="1">
                <a:solidFill>
                  <a:srgbClr val="C55A11"/>
                </a:solidFill>
              </a:rPr>
              <a:t>deep</a:t>
            </a:r>
            <a:r>
              <a:rPr lang="es-ES" sz="2000" dirty="0">
                <a:solidFill>
                  <a:srgbClr val="C55A11"/>
                </a:solidFill>
              </a:rPr>
              <a:t> </a:t>
            </a:r>
            <a:r>
              <a:rPr lang="es-ES" sz="2000" dirty="0" err="1">
                <a:solidFill>
                  <a:srgbClr val="C55A11"/>
                </a:solidFill>
              </a:rPr>
              <a:t>learning</a:t>
            </a:r>
            <a:r>
              <a:rPr lang="es-ES" sz="2000" dirty="0">
                <a:solidFill>
                  <a:srgbClr val="C55A11"/>
                </a:solidFill>
              </a:rPr>
              <a:t>): </a:t>
            </a:r>
            <a:r>
              <a:rPr lang="es-ES" sz="2000" dirty="0">
                <a:solidFill>
                  <a:schemeClr val="bg1"/>
                </a:solidFill>
              </a:rPr>
              <a:t>Es una subárea del aprendizaje automático que se centra en redes neuronales artificiales de múltiples capas. Estas redes son capaces de aprender representaciones jerárquicas de datos, lo que las hace muy adecuadas para tareas como el procesamiento de imágenes, el procesamiento del lenguaje natural y otros problemas complejos.</a:t>
            </a:r>
          </a:p>
        </p:txBody>
      </p:sp>
    </p:spTree>
    <p:extLst>
      <p:ext uri="{BB962C8B-B14F-4D97-AF65-F5344CB8AC3E}">
        <p14:creationId xmlns:p14="http://schemas.microsoft.com/office/powerpoint/2010/main" val="293514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normAutofit fontScale="90000"/>
          </a:bodyPr>
          <a:lstStyle/>
          <a:p>
            <a:r>
              <a:rPr lang="es-BO" dirty="0"/>
              <a:t>Nuevos desarrollos en ML para lidiar con los problemas éticos </a:t>
            </a:r>
          </a:p>
        </p:txBody>
      </p:sp>
      <p:sp>
        <p:nvSpPr>
          <p:cNvPr id="3" name="TextBox 2">
            <a:extLst>
              <a:ext uri="{FF2B5EF4-FFF2-40B4-BE49-F238E27FC236}">
                <a16:creationId xmlns:a16="http://schemas.microsoft.com/office/drawing/2014/main" id="{931862E7-970A-C174-72C8-920697018131}"/>
              </a:ext>
            </a:extLst>
          </p:cNvPr>
          <p:cNvSpPr txBox="1"/>
          <p:nvPr/>
        </p:nvSpPr>
        <p:spPr>
          <a:xfrm>
            <a:off x="838200" y="1550577"/>
            <a:ext cx="9840310" cy="4832092"/>
          </a:xfrm>
          <a:prstGeom prst="rect">
            <a:avLst/>
          </a:prstGeom>
          <a:noFill/>
        </p:spPr>
        <p:txBody>
          <a:bodyPr wrap="square">
            <a:spAutoFit/>
          </a:bodyPr>
          <a:lstStyle/>
          <a:p>
            <a:pPr>
              <a:spcAft>
                <a:spcPts val="1200"/>
              </a:spcAft>
            </a:pPr>
            <a:r>
              <a:rPr lang="es-BO" sz="2400" dirty="0">
                <a:latin typeface="Arial" panose="020B0604020202020204" pitchFamily="34" charset="0"/>
                <a:cs typeface="Arial" panose="020B0604020202020204" pitchFamily="34" charset="0"/>
              </a:rPr>
              <a:t>Nuevos modelos y algoritmos se han desarrollado, y se están desarrollando para lidiar con los problemas éticos de los algoritmos tradicionales de ML:</a:t>
            </a:r>
          </a:p>
          <a:p>
            <a:pPr marL="285750" indent="-285750">
              <a:spcAft>
                <a:spcPts val="1200"/>
              </a:spcAft>
              <a:buFont typeface="Arial" panose="020B0604020202020204" pitchFamily="34" charset="0"/>
              <a:buChar char="•"/>
            </a:pPr>
            <a:r>
              <a:rPr lang="es-ES" sz="2400" dirty="0">
                <a:solidFill>
                  <a:srgbClr val="FF00FF"/>
                </a:solidFill>
                <a:latin typeface="Arial" panose="020B0604020202020204" pitchFamily="34" charset="0"/>
                <a:cs typeface="Arial" panose="020B0604020202020204" pitchFamily="34" charset="0"/>
              </a:rPr>
              <a:t>Inteligencia Artificial Explicable ("</a:t>
            </a:r>
            <a:r>
              <a:rPr lang="es-ES" sz="2400" dirty="0" err="1">
                <a:solidFill>
                  <a:srgbClr val="FF00FF"/>
                </a:solidFill>
                <a:latin typeface="Arial" panose="020B0604020202020204" pitchFamily="34" charset="0"/>
                <a:cs typeface="Arial" panose="020B0604020202020204" pitchFamily="34" charset="0"/>
              </a:rPr>
              <a:t>Explainable</a:t>
            </a:r>
            <a:r>
              <a:rPr lang="es-ES" sz="2400" dirty="0">
                <a:solidFill>
                  <a:srgbClr val="FF00FF"/>
                </a:solidFill>
                <a:latin typeface="Arial" panose="020B0604020202020204" pitchFamily="34" charset="0"/>
                <a:cs typeface="Arial" panose="020B0604020202020204" pitchFamily="34" charset="0"/>
              </a:rPr>
              <a:t> AI“) p</a:t>
            </a:r>
            <a:r>
              <a:rPr lang="es-BO" sz="2400" dirty="0">
                <a:solidFill>
                  <a:srgbClr val="FF00FF"/>
                </a:solidFill>
                <a:latin typeface="Arial" panose="020B0604020202020204" pitchFamily="34" charset="0"/>
                <a:cs typeface="Arial" panose="020B0604020202020204" pitchFamily="34" charset="0"/>
              </a:rPr>
              <a:t>ara evitar “cajas negras</a:t>
            </a:r>
            <a:r>
              <a:rPr lang="en-US" sz="2400" dirty="0">
                <a:solidFill>
                  <a:srgbClr val="FF00FF"/>
                </a:solidFill>
                <a:latin typeface="Arial" panose="020B0604020202020204" pitchFamily="34" charset="0"/>
                <a:cs typeface="Arial" panose="020B0604020202020204" pitchFamily="34" charset="0"/>
              </a:rPr>
              <a:t>: </a:t>
            </a:r>
            <a:r>
              <a:rPr lang="es-ES" sz="2400" dirty="0">
                <a:latin typeface="Arial" panose="020B0604020202020204" pitchFamily="34" charset="0"/>
                <a:cs typeface="Arial" panose="020B0604020202020204" pitchFamily="34" charset="0"/>
              </a:rPr>
              <a:t>capacidad de los sistemas de IA para proporcionar explicaciones claras y comprensibles sobre cómo llegan a sus decisiones o resultados:</a:t>
            </a:r>
          </a:p>
          <a:p>
            <a:pPr marL="742950" lvl="1" indent="-285750">
              <a:spcAft>
                <a:spcPts val="1200"/>
              </a:spcAft>
              <a:buFont typeface="Arial" panose="020B0604020202020204" pitchFamily="34" charset="0"/>
              <a:buChar char="•"/>
            </a:pPr>
            <a:r>
              <a:rPr lang="es-ES" sz="2400" b="1" dirty="0">
                <a:latin typeface="Arial" panose="020B0604020202020204" pitchFamily="34" charset="0"/>
                <a:cs typeface="Arial" panose="020B0604020202020204" pitchFamily="34" charset="0"/>
              </a:rPr>
              <a:t>Cajas blancas (White box AI): </a:t>
            </a:r>
            <a:r>
              <a:rPr lang="es-ES" sz="2400" dirty="0">
                <a:latin typeface="Arial" panose="020B0604020202020204" pitchFamily="34" charset="0"/>
                <a:cs typeface="Arial" panose="020B0604020202020204" pitchFamily="34" charset="0"/>
              </a:rPr>
              <a:t>emplear algoritmos de IA que sean interpretables y explicables: Árboles de decisión y bosques aleatorios, regresión lineal y logística, redes Bayesianas (modelos probabilísticos para identificar relaciones causales entre variables). </a:t>
            </a:r>
          </a:p>
        </p:txBody>
      </p:sp>
    </p:spTree>
    <p:extLst>
      <p:ext uri="{BB962C8B-B14F-4D97-AF65-F5344CB8AC3E}">
        <p14:creationId xmlns:p14="http://schemas.microsoft.com/office/powerpoint/2010/main" val="1088847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normAutofit fontScale="90000"/>
          </a:bodyPr>
          <a:lstStyle/>
          <a:p>
            <a:r>
              <a:rPr lang="es-BO" dirty="0"/>
              <a:t>Nuevos desarrollos en ML para lidiar con los problemas éticos </a:t>
            </a:r>
          </a:p>
        </p:txBody>
      </p:sp>
      <p:sp>
        <p:nvSpPr>
          <p:cNvPr id="3" name="TextBox 2">
            <a:extLst>
              <a:ext uri="{FF2B5EF4-FFF2-40B4-BE49-F238E27FC236}">
                <a16:creationId xmlns:a16="http://schemas.microsoft.com/office/drawing/2014/main" id="{931862E7-970A-C174-72C8-920697018131}"/>
              </a:ext>
            </a:extLst>
          </p:cNvPr>
          <p:cNvSpPr txBox="1"/>
          <p:nvPr/>
        </p:nvSpPr>
        <p:spPr>
          <a:xfrm>
            <a:off x="838200" y="1550577"/>
            <a:ext cx="9840310" cy="4770537"/>
          </a:xfrm>
          <a:prstGeom prst="rect">
            <a:avLst/>
          </a:prstGeom>
          <a:noFill/>
        </p:spPr>
        <p:txBody>
          <a:bodyPr wrap="square">
            <a:spAutoFit/>
          </a:bodyPr>
          <a:lstStyle/>
          <a:p>
            <a:pPr>
              <a:spcAft>
                <a:spcPts val="1200"/>
              </a:spcAft>
            </a:pPr>
            <a:r>
              <a:rPr lang="es-ES" sz="2400" dirty="0">
                <a:solidFill>
                  <a:srgbClr val="FF00FF"/>
                </a:solidFill>
                <a:latin typeface="Arial" panose="020B0604020202020204" pitchFamily="34" charset="0"/>
                <a:cs typeface="Arial" panose="020B0604020202020204" pitchFamily="34" charset="0"/>
              </a:rPr>
              <a:t>Inteligencia Artificial Explicable ("</a:t>
            </a:r>
            <a:r>
              <a:rPr lang="es-ES" sz="2400" dirty="0" err="1">
                <a:solidFill>
                  <a:srgbClr val="FF00FF"/>
                </a:solidFill>
                <a:latin typeface="Arial" panose="020B0604020202020204" pitchFamily="34" charset="0"/>
                <a:cs typeface="Arial" panose="020B0604020202020204" pitchFamily="34" charset="0"/>
              </a:rPr>
              <a:t>Explainable</a:t>
            </a:r>
            <a:r>
              <a:rPr lang="es-ES" sz="2400" dirty="0">
                <a:solidFill>
                  <a:srgbClr val="FF00FF"/>
                </a:solidFill>
                <a:latin typeface="Arial" panose="020B0604020202020204" pitchFamily="34" charset="0"/>
                <a:cs typeface="Arial" panose="020B0604020202020204" pitchFamily="34" charset="0"/>
              </a:rPr>
              <a:t> AI“) p</a:t>
            </a:r>
            <a:r>
              <a:rPr lang="es-BO" sz="2400" dirty="0">
                <a:solidFill>
                  <a:srgbClr val="FF00FF"/>
                </a:solidFill>
                <a:latin typeface="Arial" panose="020B0604020202020204" pitchFamily="34" charset="0"/>
                <a:cs typeface="Arial" panose="020B0604020202020204" pitchFamily="34" charset="0"/>
              </a:rPr>
              <a:t>ara evitar “cajas negras</a:t>
            </a:r>
            <a:r>
              <a:rPr lang="en-US" sz="2400" dirty="0">
                <a:solidFill>
                  <a:srgbClr val="FF00FF"/>
                </a:solidFill>
                <a:latin typeface="Arial" panose="020B0604020202020204" pitchFamily="34" charset="0"/>
                <a:cs typeface="Arial" panose="020B0604020202020204" pitchFamily="34" charset="0"/>
              </a:rPr>
              <a:t>: </a:t>
            </a:r>
          </a:p>
          <a:p>
            <a:pPr marL="342900" indent="-342900">
              <a:spcAft>
                <a:spcPts val="1200"/>
              </a:spcAft>
              <a:buFont typeface="Arial" panose="020B0604020202020204" pitchFamily="34" charset="0"/>
              <a:buChar char="•"/>
            </a:pPr>
            <a:r>
              <a:rPr lang="es-ES" sz="2400" b="1" dirty="0">
                <a:latin typeface="Arial" panose="020B0604020202020204" pitchFamily="34" charset="0"/>
                <a:cs typeface="Arial" panose="020B0604020202020204" pitchFamily="34" charset="0"/>
              </a:rPr>
              <a:t>SHAP (</a:t>
            </a:r>
            <a:r>
              <a:rPr lang="es-ES" sz="2400" b="1" dirty="0" err="1">
                <a:latin typeface="Arial" panose="020B0604020202020204" pitchFamily="34" charset="0"/>
                <a:cs typeface="Arial" panose="020B0604020202020204" pitchFamily="34" charset="0"/>
              </a:rPr>
              <a:t>SHapley</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Additive</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exPlanations</a:t>
            </a:r>
            <a:r>
              <a:rPr lang="es-ES" sz="2400" b="1" dirty="0">
                <a:latin typeface="Arial" panose="020B0604020202020204" pitchFamily="34" charset="0"/>
                <a:cs typeface="Arial" panose="020B0604020202020204" pitchFamily="34" charset="0"/>
              </a:rPr>
              <a:t>):</a:t>
            </a:r>
            <a:r>
              <a:rPr lang="es-ES" sz="2400" dirty="0">
                <a:latin typeface="Arial" panose="020B0604020202020204" pitchFamily="34" charset="0"/>
                <a:cs typeface="Arial" panose="020B0604020202020204" pitchFamily="34" charset="0"/>
              </a:rPr>
              <a:t> Proporciona valores Shapley que indican cuánto contribuye cada característica a una predicción en promedio.</a:t>
            </a:r>
          </a:p>
          <a:p>
            <a:pPr marL="285750" indent="-285750">
              <a:spcAft>
                <a:spcPts val="1200"/>
              </a:spcAft>
              <a:buFont typeface="Arial" panose="020B0604020202020204" pitchFamily="34" charset="0"/>
              <a:buChar char="•"/>
            </a:pPr>
            <a:r>
              <a:rPr lang="es-ES" sz="2400" b="1" dirty="0">
                <a:latin typeface="Arial" panose="020B0604020202020204" pitchFamily="34" charset="0"/>
                <a:cs typeface="Arial" panose="020B0604020202020204" pitchFamily="34" charset="0"/>
              </a:rPr>
              <a:t>LIME (Local Interpretable </a:t>
            </a:r>
            <a:r>
              <a:rPr lang="es-ES" sz="2400" b="1" dirty="0" err="1">
                <a:latin typeface="Arial" panose="020B0604020202020204" pitchFamily="34" charset="0"/>
                <a:cs typeface="Arial" panose="020B0604020202020204" pitchFamily="34" charset="0"/>
              </a:rPr>
              <a:t>Model-agnostic</a:t>
            </a:r>
            <a:r>
              <a:rPr lang="es-ES" sz="2400" b="1" dirty="0">
                <a:latin typeface="Arial" panose="020B0604020202020204" pitchFamily="34" charset="0"/>
                <a:cs typeface="Arial" panose="020B0604020202020204" pitchFamily="34" charset="0"/>
              </a:rPr>
              <a:t> </a:t>
            </a:r>
            <a:r>
              <a:rPr lang="es-ES" sz="2400" b="1" dirty="0" err="1">
                <a:latin typeface="Arial" panose="020B0604020202020204" pitchFamily="34" charset="0"/>
                <a:cs typeface="Arial" panose="020B0604020202020204" pitchFamily="34" charset="0"/>
              </a:rPr>
              <a:t>Explanations</a:t>
            </a:r>
            <a:r>
              <a:rPr lang="es-ES" sz="2400" b="1" dirty="0">
                <a:latin typeface="Arial" panose="020B0604020202020204" pitchFamily="34" charset="0"/>
                <a:cs typeface="Arial" panose="020B0604020202020204" pitchFamily="34" charset="0"/>
              </a:rPr>
              <a:t>): </a:t>
            </a:r>
            <a:r>
              <a:rPr lang="es-ES" sz="2400" dirty="0">
                <a:latin typeface="Arial" panose="020B0604020202020204" pitchFamily="34" charset="0"/>
                <a:cs typeface="Arial" panose="020B0604020202020204" pitchFamily="34" charset="0"/>
              </a:rPr>
              <a:t>Método que aproxima el comportamiento de un modelo en una región local y crea modelos más simples para explicar las decisiones de la IA en esa región.</a:t>
            </a:r>
          </a:p>
          <a:p>
            <a:pPr marL="285750" indent="-285750">
              <a:spcAft>
                <a:spcPts val="1200"/>
              </a:spcAft>
              <a:buFont typeface="Arial" panose="020B0604020202020204" pitchFamily="34" charset="0"/>
              <a:buChar char="•"/>
            </a:pPr>
            <a:r>
              <a:rPr lang="es-ES" sz="2400" dirty="0">
                <a:latin typeface="Arial" panose="020B0604020202020204" pitchFamily="34" charset="0"/>
                <a:cs typeface="Arial" panose="020B0604020202020204" pitchFamily="34" charset="0"/>
              </a:rPr>
              <a:t>Redes Neuronales Interpretables.</a:t>
            </a:r>
          </a:p>
          <a:p>
            <a:pPr marL="285750" indent="-285750">
              <a:spcAft>
                <a:spcPts val="1200"/>
              </a:spcAft>
              <a:buFont typeface="Arial" panose="020B0604020202020204" pitchFamily="34" charset="0"/>
              <a:buChar char="•"/>
            </a:pPr>
            <a:r>
              <a:rPr lang="es-ES" sz="2400" dirty="0">
                <a:latin typeface="Arial" panose="020B0604020202020204" pitchFamily="34" charset="0"/>
                <a:cs typeface="Arial" panose="020B0604020202020204" pitchFamily="34" charset="0"/>
              </a:rPr>
              <a:t>Diagramas de Influencia.</a:t>
            </a:r>
          </a:p>
        </p:txBody>
      </p:sp>
    </p:spTree>
    <p:extLst>
      <p:ext uri="{BB962C8B-B14F-4D97-AF65-F5344CB8AC3E}">
        <p14:creationId xmlns:p14="http://schemas.microsoft.com/office/powerpoint/2010/main" val="751231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normAutofit fontScale="90000"/>
          </a:bodyPr>
          <a:lstStyle/>
          <a:p>
            <a:r>
              <a:rPr lang="es-BO" dirty="0"/>
              <a:t>Nuevos desarrollos en ML para lidiar con los problemas éticos </a:t>
            </a:r>
          </a:p>
        </p:txBody>
      </p:sp>
      <p:sp>
        <p:nvSpPr>
          <p:cNvPr id="3" name="TextBox 2">
            <a:extLst>
              <a:ext uri="{FF2B5EF4-FFF2-40B4-BE49-F238E27FC236}">
                <a16:creationId xmlns:a16="http://schemas.microsoft.com/office/drawing/2014/main" id="{931862E7-970A-C174-72C8-920697018131}"/>
              </a:ext>
            </a:extLst>
          </p:cNvPr>
          <p:cNvSpPr txBox="1"/>
          <p:nvPr/>
        </p:nvSpPr>
        <p:spPr>
          <a:xfrm>
            <a:off x="838200" y="1561087"/>
            <a:ext cx="9840310" cy="5062924"/>
          </a:xfrm>
          <a:prstGeom prst="rect">
            <a:avLst/>
          </a:prstGeom>
          <a:noFill/>
        </p:spPr>
        <p:txBody>
          <a:bodyPr wrap="square">
            <a:spAutoFit/>
          </a:bodyPr>
          <a:lstStyle/>
          <a:p>
            <a:pPr>
              <a:spcAft>
                <a:spcPts val="600"/>
              </a:spcAft>
            </a:pPr>
            <a:r>
              <a:rPr lang="es-CO" sz="2400" dirty="0">
                <a:solidFill>
                  <a:srgbClr val="FF00FF"/>
                </a:solidFill>
                <a:latin typeface="Arial" panose="020B0604020202020204" pitchFamily="34" charset="0"/>
                <a:cs typeface="Arial" panose="020B0604020202020204" pitchFamily="34" charset="0"/>
              </a:rPr>
              <a:t>Métodos y algoritmos para lidiar con los sesgos y la discriminación producida por la IA: </a:t>
            </a:r>
          </a:p>
          <a:p>
            <a:pPr marL="171450" indent="-171450">
              <a:spcAft>
                <a:spcPts val="600"/>
              </a:spcAft>
              <a:buFont typeface="Arial" panose="020B0604020202020204" pitchFamily="34" charset="0"/>
              <a:buChar char="•"/>
            </a:pPr>
            <a:r>
              <a:rPr lang="es-ES" sz="2000" b="1" dirty="0">
                <a:latin typeface="Arial" panose="020B0604020202020204" pitchFamily="34" charset="0"/>
                <a:cs typeface="Arial" panose="020B0604020202020204" pitchFamily="34" charset="0"/>
              </a:rPr>
              <a:t>Auditoría de modelos:</a:t>
            </a:r>
            <a:r>
              <a:rPr lang="es-ES" sz="2000" dirty="0">
                <a:latin typeface="Arial" panose="020B0604020202020204" pitchFamily="34" charset="0"/>
                <a:cs typeface="Arial" panose="020B0604020202020204" pitchFamily="34" charset="0"/>
              </a:rPr>
              <a:t> Realizar auditorías de los modelos para detectar y cuantificar el sesgo. Esto implica auditar cómo el modelo toma decisiones en diferentes grupos y características, considerando aspectos como:</a:t>
            </a:r>
          </a:p>
          <a:p>
            <a:pPr marL="746125" lvl="1" indent="-284163">
              <a:spcAft>
                <a:spcPts val="600"/>
              </a:spcAft>
              <a:buFont typeface="Courier New" panose="02070309020205020404" pitchFamily="49" charset="0"/>
              <a:buChar char="o"/>
            </a:pPr>
            <a:r>
              <a:rPr lang="es-ES" sz="2000" dirty="0">
                <a:latin typeface="Arial" panose="020B0604020202020204" pitchFamily="34" charset="0"/>
                <a:cs typeface="Arial" panose="020B0604020202020204" pitchFamily="34" charset="0"/>
              </a:rPr>
              <a:t>Interpretabilidad y </a:t>
            </a:r>
            <a:r>
              <a:rPr lang="es-ES" sz="2000" dirty="0" err="1">
                <a:latin typeface="Arial" panose="020B0604020202020204" pitchFamily="34" charset="0"/>
                <a:cs typeface="Arial" panose="020B0604020202020204" pitchFamily="34" charset="0"/>
              </a:rPr>
              <a:t>explicabilidad</a:t>
            </a:r>
            <a:endParaRPr lang="es-ES" sz="2000" dirty="0">
              <a:latin typeface="Arial" panose="020B0604020202020204" pitchFamily="34" charset="0"/>
              <a:cs typeface="Arial" panose="020B0604020202020204" pitchFamily="34" charset="0"/>
            </a:endParaRPr>
          </a:p>
          <a:p>
            <a:pPr marL="746125" lvl="1" indent="-284163">
              <a:spcAft>
                <a:spcPts val="600"/>
              </a:spcAft>
              <a:buFont typeface="Courier New" panose="02070309020205020404" pitchFamily="49" charset="0"/>
              <a:buChar char="o"/>
            </a:pPr>
            <a:r>
              <a:rPr lang="es-ES" sz="2000" dirty="0">
                <a:latin typeface="Arial" panose="020B0604020202020204" pitchFamily="34" charset="0"/>
                <a:cs typeface="Arial" panose="020B0604020202020204" pitchFamily="34" charset="0"/>
              </a:rPr>
              <a:t>Medición de sesgo y equidad</a:t>
            </a:r>
          </a:p>
          <a:p>
            <a:pPr marL="746125" lvl="1" indent="-284163">
              <a:spcAft>
                <a:spcPts val="600"/>
              </a:spcAft>
              <a:buFont typeface="Courier New" panose="02070309020205020404" pitchFamily="49" charset="0"/>
              <a:buChar char="o"/>
            </a:pPr>
            <a:r>
              <a:rPr lang="es-ES" sz="2000" dirty="0">
                <a:latin typeface="Arial" panose="020B0604020202020204" pitchFamily="34" charset="0"/>
                <a:cs typeface="Arial" panose="020B0604020202020204" pitchFamily="34" charset="0"/>
              </a:rPr>
              <a:t>Benchmarking equitativo</a:t>
            </a:r>
          </a:p>
          <a:p>
            <a:pPr marL="746125" lvl="1" indent="-284163">
              <a:spcAft>
                <a:spcPts val="600"/>
              </a:spcAft>
              <a:buFont typeface="Courier New" panose="02070309020205020404" pitchFamily="49" charset="0"/>
              <a:buChar char="o"/>
            </a:pPr>
            <a:r>
              <a:rPr lang="es-ES" sz="2000" dirty="0">
                <a:latin typeface="Arial" panose="020B0604020202020204" pitchFamily="34" charset="0"/>
                <a:cs typeface="Arial" panose="020B0604020202020204" pitchFamily="34" charset="0"/>
              </a:rPr>
              <a:t>Transparencia en la recopilación de datos para evitar la introducción de sesgos inadvertidos.</a:t>
            </a:r>
          </a:p>
          <a:p>
            <a:pPr marL="746125" lvl="1" indent="-284163">
              <a:spcAft>
                <a:spcPts val="600"/>
              </a:spcAft>
              <a:buFont typeface="Courier New" panose="02070309020205020404" pitchFamily="49" charset="0"/>
              <a:buChar char="o"/>
            </a:pPr>
            <a:r>
              <a:rPr lang="es-ES" sz="2000" dirty="0">
                <a:latin typeface="Arial" panose="020B0604020202020204" pitchFamily="34" charset="0"/>
                <a:cs typeface="Arial" panose="020B0604020202020204" pitchFamily="34" charset="0"/>
              </a:rPr>
              <a:t>Revisión y mejora continua</a:t>
            </a:r>
            <a:endParaRPr lang="es-ES" sz="2000" b="1" dirty="0">
              <a:latin typeface="Arial" panose="020B0604020202020204" pitchFamily="34" charset="0"/>
              <a:cs typeface="Arial" panose="020B0604020202020204" pitchFamily="34" charset="0"/>
            </a:endParaRPr>
          </a:p>
          <a:p>
            <a:pPr marL="171450" indent="-171450">
              <a:spcAft>
                <a:spcPts val="600"/>
              </a:spcAft>
              <a:buFont typeface="Arial" panose="020B0604020202020204" pitchFamily="34" charset="0"/>
              <a:buChar char="•"/>
            </a:pPr>
            <a:r>
              <a:rPr lang="es-ES" sz="2000" b="1" dirty="0">
                <a:latin typeface="Arial" panose="020B0604020202020204" pitchFamily="34" charset="0"/>
                <a:cs typeface="Arial" panose="020B0604020202020204" pitchFamily="34" charset="0"/>
              </a:rPr>
              <a:t>Recolección de datos representativos:</a:t>
            </a:r>
            <a:r>
              <a:rPr lang="es-ES" sz="2000" dirty="0">
                <a:latin typeface="Arial" panose="020B0604020202020204" pitchFamily="34" charset="0"/>
                <a:cs typeface="Arial" panose="020B0604020202020204" pitchFamily="34" charset="0"/>
              </a:rPr>
              <a:t> los datos utilizados para entrenar el modelo deben ser representativos de la población real y no contener sesgos sistemáticos.</a:t>
            </a:r>
          </a:p>
        </p:txBody>
      </p:sp>
    </p:spTree>
    <p:extLst>
      <p:ext uri="{BB962C8B-B14F-4D97-AF65-F5344CB8AC3E}">
        <p14:creationId xmlns:p14="http://schemas.microsoft.com/office/powerpoint/2010/main" val="13520656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1EA1-F047-F083-DA63-036B2B6B5E76}"/>
              </a:ext>
            </a:extLst>
          </p:cNvPr>
          <p:cNvSpPr>
            <a:spLocks noGrp="1"/>
          </p:cNvSpPr>
          <p:nvPr>
            <p:ph type="title"/>
          </p:nvPr>
        </p:nvSpPr>
        <p:spPr>
          <a:xfrm>
            <a:off x="838200" y="365126"/>
            <a:ext cx="10515600" cy="953536"/>
          </a:xfrm>
        </p:spPr>
        <p:txBody>
          <a:bodyPr>
            <a:normAutofit fontScale="90000"/>
          </a:bodyPr>
          <a:lstStyle/>
          <a:p>
            <a:r>
              <a:rPr lang="es-BO" dirty="0"/>
              <a:t>Nuevos desarrollos en ML para lidiar con los problemas éticos </a:t>
            </a:r>
          </a:p>
        </p:txBody>
      </p:sp>
      <p:sp>
        <p:nvSpPr>
          <p:cNvPr id="3" name="TextBox 2">
            <a:extLst>
              <a:ext uri="{FF2B5EF4-FFF2-40B4-BE49-F238E27FC236}">
                <a16:creationId xmlns:a16="http://schemas.microsoft.com/office/drawing/2014/main" id="{931862E7-970A-C174-72C8-920697018131}"/>
              </a:ext>
            </a:extLst>
          </p:cNvPr>
          <p:cNvSpPr txBox="1"/>
          <p:nvPr/>
        </p:nvSpPr>
        <p:spPr>
          <a:xfrm>
            <a:off x="838200" y="1561087"/>
            <a:ext cx="9840310" cy="4909036"/>
          </a:xfrm>
          <a:prstGeom prst="rect">
            <a:avLst/>
          </a:prstGeom>
          <a:noFill/>
        </p:spPr>
        <p:txBody>
          <a:bodyPr wrap="square">
            <a:spAutoFit/>
          </a:bodyPr>
          <a:lstStyle/>
          <a:p>
            <a:pPr>
              <a:spcAft>
                <a:spcPts val="600"/>
              </a:spcAft>
            </a:pPr>
            <a:r>
              <a:rPr lang="es-CO" sz="2400" dirty="0">
                <a:solidFill>
                  <a:srgbClr val="FF00FF"/>
                </a:solidFill>
                <a:latin typeface="Arial" panose="020B0604020202020204" pitchFamily="34" charset="0"/>
                <a:cs typeface="Arial" panose="020B0604020202020204" pitchFamily="34" charset="0"/>
              </a:rPr>
              <a:t>Métodos y algoritmos para lidiar con los sesgos y la discriminación producida por la IA: </a:t>
            </a:r>
            <a:r>
              <a:rPr lang="es-ES" sz="2400" dirty="0">
                <a:latin typeface="Arial" panose="020B0604020202020204" pitchFamily="34" charset="0"/>
                <a:cs typeface="Arial" panose="020B0604020202020204" pitchFamily="34" charset="0"/>
              </a:rPr>
              <a:t>.</a:t>
            </a:r>
          </a:p>
          <a:p>
            <a:pPr marL="171450" indent="-171450">
              <a:spcAft>
                <a:spcPts val="600"/>
              </a:spcAft>
              <a:buFont typeface="Arial" panose="020B0604020202020204" pitchFamily="34" charset="0"/>
              <a:buChar char="•"/>
            </a:pPr>
            <a:r>
              <a:rPr lang="es-ES" sz="2000" b="1" dirty="0">
                <a:latin typeface="Arial" panose="020B0604020202020204" pitchFamily="34" charset="0"/>
                <a:cs typeface="Arial" panose="020B0604020202020204" pitchFamily="34" charset="0"/>
              </a:rPr>
              <a:t>Generación de datos sintéticos:</a:t>
            </a:r>
            <a:r>
              <a:rPr lang="es-ES" sz="2000" dirty="0">
                <a:latin typeface="Arial" panose="020B0604020202020204" pitchFamily="34" charset="0"/>
                <a:cs typeface="Arial" panose="020B0604020202020204" pitchFamily="34" charset="0"/>
              </a:rPr>
              <a:t> Crear datos sintéticos que representen mejor las poblaciones subrepresentadas y mitiguen el sesgo.</a:t>
            </a:r>
          </a:p>
          <a:p>
            <a:pPr marL="171450" indent="-171450">
              <a:spcAft>
                <a:spcPts val="600"/>
              </a:spcAft>
              <a:buFont typeface="Arial" panose="020B0604020202020204" pitchFamily="34" charset="0"/>
              <a:buChar char="•"/>
            </a:pPr>
            <a:r>
              <a:rPr lang="es-ES" sz="2000" b="1" dirty="0">
                <a:latin typeface="Arial" panose="020B0604020202020204" pitchFamily="34" charset="0"/>
                <a:cs typeface="Arial" panose="020B0604020202020204" pitchFamily="34" charset="0"/>
              </a:rPr>
              <a:t>Preprocesamiento de datos:</a:t>
            </a:r>
            <a:r>
              <a:rPr lang="es-ES" sz="2000" dirty="0">
                <a:latin typeface="Arial" panose="020B0604020202020204" pitchFamily="34" charset="0"/>
                <a:cs typeface="Arial" panose="020B0604020202020204" pitchFamily="34" charset="0"/>
              </a:rPr>
              <a:t> Identificar atributos sensibles y aplicar técnicas de preprocesamiento para mitigar su impacto en el modelo, como la reponderación de instancias o características.</a:t>
            </a:r>
          </a:p>
          <a:p>
            <a:pPr marL="171450" indent="-171450">
              <a:spcAft>
                <a:spcPts val="600"/>
              </a:spcAft>
              <a:buFont typeface="Arial" panose="020B0604020202020204" pitchFamily="34" charset="0"/>
              <a:buChar char="•"/>
            </a:pPr>
            <a:r>
              <a:rPr lang="es-ES" sz="2000" b="1" dirty="0" err="1">
                <a:latin typeface="Arial" panose="020B0604020202020204" pitchFamily="34" charset="0"/>
                <a:cs typeface="Arial" panose="020B0604020202020204" pitchFamily="34" charset="0"/>
              </a:rPr>
              <a:t>Posprocesamiento</a:t>
            </a:r>
            <a:r>
              <a:rPr lang="es-ES" sz="2000" b="1" dirty="0">
                <a:latin typeface="Arial" panose="020B0604020202020204" pitchFamily="34" charset="0"/>
                <a:cs typeface="Arial" panose="020B0604020202020204" pitchFamily="34" charset="0"/>
              </a:rPr>
              <a:t>:</a:t>
            </a:r>
            <a:r>
              <a:rPr lang="es-ES" sz="2000" dirty="0">
                <a:latin typeface="Arial" panose="020B0604020202020204" pitchFamily="34" charset="0"/>
                <a:cs typeface="Arial" panose="020B0604020202020204" pitchFamily="34" charset="0"/>
              </a:rPr>
              <a:t> Ajustar las decisiones del modelo después de la predicción para mitigar el sesgo. </a:t>
            </a:r>
          </a:p>
          <a:p>
            <a:pPr marL="171450" indent="-171450">
              <a:spcAft>
                <a:spcPts val="600"/>
              </a:spcAft>
              <a:buFont typeface="Arial" panose="020B0604020202020204" pitchFamily="34" charset="0"/>
              <a:buChar char="•"/>
            </a:pPr>
            <a:r>
              <a:rPr lang="es-ES" sz="2000" b="1" dirty="0">
                <a:latin typeface="Arial" panose="020B0604020202020204" pitchFamily="34" charset="0"/>
                <a:cs typeface="Arial" panose="020B0604020202020204" pitchFamily="34" charset="0"/>
              </a:rPr>
              <a:t>Regularización:</a:t>
            </a:r>
            <a:r>
              <a:rPr lang="es-ES" sz="2000" dirty="0">
                <a:latin typeface="Arial" panose="020B0604020202020204" pitchFamily="34" charset="0"/>
                <a:cs typeface="Arial" panose="020B0604020202020204" pitchFamily="34" charset="0"/>
              </a:rPr>
              <a:t> Introducir términos de regularización que penalizan los sesgos y que promuevan la equidad en el modelo.</a:t>
            </a:r>
          </a:p>
          <a:p>
            <a:pPr marL="171450" indent="-171450">
              <a:spcAft>
                <a:spcPts val="600"/>
              </a:spcAft>
              <a:buFont typeface="Arial" panose="020B0604020202020204" pitchFamily="34" charset="0"/>
              <a:buChar char="•"/>
            </a:pPr>
            <a:r>
              <a:rPr lang="es-ES" sz="2000" b="1" dirty="0">
                <a:latin typeface="Arial" panose="020B0604020202020204" pitchFamily="34" charset="0"/>
                <a:cs typeface="Arial" panose="020B0604020202020204" pitchFamily="34" charset="0"/>
              </a:rPr>
              <a:t>Modelos adversarios:</a:t>
            </a:r>
            <a:r>
              <a:rPr lang="es-ES" sz="2000" dirty="0">
                <a:latin typeface="Arial" panose="020B0604020202020204" pitchFamily="34" charset="0"/>
                <a:cs typeface="Arial" panose="020B0604020202020204" pitchFamily="34" charset="0"/>
              </a:rPr>
              <a:t> Utilizar modelos adversarios para minimizar el sesgo (entrenar dos modelos en competencia: uno intenta predecir la variable objetivo y otro intenta predecir si una muestra pertenece a un grupo vulnerable o no).</a:t>
            </a:r>
          </a:p>
        </p:txBody>
      </p:sp>
    </p:spTree>
    <p:extLst>
      <p:ext uri="{BB962C8B-B14F-4D97-AF65-F5344CB8AC3E}">
        <p14:creationId xmlns:p14="http://schemas.microsoft.com/office/powerpoint/2010/main" val="2634114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8" y="-123306"/>
            <a:ext cx="8584945" cy="1346500"/>
          </a:xfrm>
        </p:spPr>
        <p:txBody>
          <a:bodyPr anchor="b">
            <a:normAutofit/>
          </a:bodyPr>
          <a:lstStyle/>
          <a:p>
            <a:r>
              <a:rPr lang="es-BO" sz="3400" dirty="0">
                <a:solidFill>
                  <a:srgbClr val="C55A11"/>
                </a:solidFill>
              </a:rPr>
              <a:t>Práctica:</a:t>
            </a:r>
            <a:r>
              <a:rPr lang="es-BO" sz="3400" dirty="0"/>
              <a:t> pasos de análisis de aprendizaje supervisado con Redes elásticas (</a:t>
            </a:r>
            <a:r>
              <a:rPr lang="es-BO" sz="3400" dirty="0" err="1"/>
              <a:t>elastic</a:t>
            </a:r>
            <a:r>
              <a:rPr lang="es-BO" sz="3400" dirty="0"/>
              <a:t> nets)</a:t>
            </a:r>
          </a:p>
        </p:txBody>
      </p:sp>
      <p:sp>
        <p:nvSpPr>
          <p:cNvPr id="5" name="Content Placeholder 2">
            <a:extLst>
              <a:ext uri="{FF2B5EF4-FFF2-40B4-BE49-F238E27FC236}">
                <a16:creationId xmlns:a16="http://schemas.microsoft.com/office/drawing/2014/main" id="{E79DE80C-77DF-8CDC-D32F-0C94252C7EC2}"/>
              </a:ext>
            </a:extLst>
          </p:cNvPr>
          <p:cNvSpPr>
            <a:spLocks noGrp="1"/>
          </p:cNvSpPr>
          <p:nvPr>
            <p:ph idx="1"/>
          </p:nvPr>
        </p:nvSpPr>
        <p:spPr>
          <a:xfrm>
            <a:off x="510929" y="1307254"/>
            <a:ext cx="11414772" cy="5411179"/>
          </a:xfrm>
        </p:spPr>
        <p:txBody>
          <a:bodyPr vert="horz" lIns="91440" tIns="45720" rIns="91440" bIns="45720" rtlCol="0" anchor="t">
            <a:normAutofit fontScale="92500" lnSpcReduction="20000"/>
          </a:bodyPr>
          <a:lstStyle/>
          <a:p>
            <a:pPr marL="457200" indent="-457200">
              <a:lnSpc>
                <a:spcPct val="100000"/>
              </a:lnSpc>
              <a:spcBef>
                <a:spcPts val="0"/>
              </a:spcBef>
              <a:spcAft>
                <a:spcPts val="600"/>
              </a:spcAft>
              <a:buFont typeface="+mj-lt"/>
              <a:buAutoNum type="arabicPeriod"/>
            </a:pPr>
            <a:r>
              <a:rPr lang="es-ES" sz="2000" dirty="0"/>
              <a:t>Abrir el ambiente computación (Anaconda </a:t>
            </a:r>
            <a:r>
              <a:rPr lang="es-ES" sz="2000" dirty="0" err="1"/>
              <a:t>cloud</a:t>
            </a:r>
            <a:r>
              <a:rPr lang="es-ES" sz="2000" dirty="0"/>
              <a:t>).</a:t>
            </a:r>
          </a:p>
          <a:p>
            <a:pPr marL="457200" indent="-457200">
              <a:lnSpc>
                <a:spcPct val="100000"/>
              </a:lnSpc>
              <a:spcBef>
                <a:spcPts val="0"/>
              </a:spcBef>
              <a:spcAft>
                <a:spcPts val="600"/>
              </a:spcAft>
              <a:buFont typeface="+mj-lt"/>
              <a:buAutoNum type="arabicPeriod"/>
            </a:pPr>
            <a:r>
              <a:rPr lang="es-ES" sz="2000" dirty="0"/>
              <a:t>Abrir un archivo </a:t>
            </a:r>
            <a:r>
              <a:rPr lang="es-ES" sz="2000" dirty="0" err="1"/>
              <a:t>Jupyter</a:t>
            </a:r>
            <a:r>
              <a:rPr lang="es-ES" sz="2000" dirty="0"/>
              <a:t> (Notebook).</a:t>
            </a:r>
          </a:p>
          <a:p>
            <a:pPr marL="457200" indent="-457200">
              <a:lnSpc>
                <a:spcPct val="100000"/>
              </a:lnSpc>
              <a:spcBef>
                <a:spcPts val="0"/>
              </a:spcBef>
              <a:spcAft>
                <a:spcPts val="600"/>
              </a:spcAft>
              <a:buFont typeface="+mj-lt"/>
              <a:buAutoNum type="arabicPeriod"/>
            </a:pPr>
            <a:r>
              <a:rPr lang="es-ES" sz="2000" dirty="0"/>
              <a:t>Cargar los datos a la nube.</a:t>
            </a:r>
          </a:p>
          <a:p>
            <a:pPr marL="457200" indent="-457200">
              <a:lnSpc>
                <a:spcPct val="100000"/>
              </a:lnSpc>
              <a:spcBef>
                <a:spcPts val="0"/>
              </a:spcBef>
              <a:spcAft>
                <a:spcPts val="600"/>
              </a:spcAft>
              <a:buFont typeface="+mj-lt"/>
              <a:buAutoNum type="arabicPeriod"/>
            </a:pPr>
            <a:r>
              <a:rPr lang="es-ES" sz="2000" dirty="0"/>
              <a:t>Importar librería Python para cargar los datos al ambiente de computación.</a:t>
            </a:r>
          </a:p>
          <a:p>
            <a:pPr marL="457200" indent="-457200">
              <a:lnSpc>
                <a:spcPct val="100000"/>
              </a:lnSpc>
              <a:spcBef>
                <a:spcPts val="0"/>
              </a:spcBef>
              <a:spcAft>
                <a:spcPts val="600"/>
              </a:spcAft>
              <a:buFont typeface="+mj-lt"/>
              <a:buAutoNum type="arabicPeriod"/>
            </a:pPr>
            <a:r>
              <a:rPr lang="es-ES" sz="2000" dirty="0"/>
              <a:t>Cargar datos.</a:t>
            </a:r>
          </a:p>
          <a:p>
            <a:pPr marL="457200" indent="-457200">
              <a:lnSpc>
                <a:spcPct val="100000"/>
              </a:lnSpc>
              <a:spcBef>
                <a:spcPts val="0"/>
              </a:spcBef>
              <a:spcAft>
                <a:spcPts val="600"/>
              </a:spcAft>
              <a:buFont typeface="+mj-lt"/>
              <a:buAutoNum type="arabicPeriod"/>
            </a:pPr>
            <a:r>
              <a:rPr lang="es-ES" sz="2000" dirty="0"/>
              <a:t>Crear </a:t>
            </a:r>
            <a:r>
              <a:rPr lang="es-ES" sz="2000" dirty="0" err="1"/>
              <a:t>metadata</a:t>
            </a:r>
            <a:r>
              <a:rPr lang="es-ES" sz="2000" dirty="0"/>
              <a:t>.</a:t>
            </a:r>
          </a:p>
          <a:p>
            <a:pPr marL="457200" indent="-457200">
              <a:lnSpc>
                <a:spcPct val="100000"/>
              </a:lnSpc>
              <a:spcBef>
                <a:spcPts val="0"/>
              </a:spcBef>
              <a:spcAft>
                <a:spcPts val="600"/>
              </a:spcAft>
              <a:buFont typeface="+mj-lt"/>
              <a:buAutoNum type="arabicPeriod"/>
            </a:pPr>
            <a:r>
              <a:rPr lang="es-ES" sz="2000" dirty="0"/>
              <a:t>Explorar los datos.</a:t>
            </a:r>
          </a:p>
          <a:p>
            <a:pPr marL="457200" indent="-457200">
              <a:lnSpc>
                <a:spcPct val="100000"/>
              </a:lnSpc>
              <a:spcBef>
                <a:spcPts val="0"/>
              </a:spcBef>
              <a:spcAft>
                <a:spcPts val="600"/>
              </a:spcAft>
              <a:buFont typeface="+mj-lt"/>
              <a:buAutoNum type="arabicPeriod"/>
            </a:pPr>
            <a:r>
              <a:rPr lang="es-ES" sz="2000" dirty="0" err="1"/>
              <a:t>Pre-procesar</a:t>
            </a:r>
            <a:r>
              <a:rPr lang="es-ES" sz="2000" dirty="0"/>
              <a:t> los datos para el análisis (limpieza).</a:t>
            </a:r>
          </a:p>
          <a:p>
            <a:pPr marL="457200" indent="-457200">
              <a:lnSpc>
                <a:spcPct val="100000"/>
              </a:lnSpc>
              <a:spcBef>
                <a:spcPts val="0"/>
              </a:spcBef>
              <a:spcAft>
                <a:spcPts val="600"/>
              </a:spcAft>
              <a:buFont typeface="+mj-lt"/>
              <a:buAutoNum type="arabicPeriod"/>
            </a:pPr>
            <a:r>
              <a:rPr lang="es-ES" sz="2000" dirty="0"/>
              <a:t>Definir variables objetivo/output (dependientes) e inputs (variables explicativas).</a:t>
            </a:r>
          </a:p>
          <a:p>
            <a:pPr marL="457200" indent="-457200">
              <a:lnSpc>
                <a:spcPct val="100000"/>
              </a:lnSpc>
              <a:spcBef>
                <a:spcPts val="0"/>
              </a:spcBef>
              <a:spcAft>
                <a:spcPts val="600"/>
              </a:spcAft>
              <a:buFont typeface="+mj-lt"/>
              <a:buAutoNum type="arabicPeriod"/>
            </a:pPr>
            <a:r>
              <a:rPr lang="es-ES" sz="2000" dirty="0"/>
              <a:t>Importar librería Python para particionar los datos.</a:t>
            </a:r>
          </a:p>
          <a:p>
            <a:pPr marL="457200" indent="-457200">
              <a:lnSpc>
                <a:spcPct val="100000"/>
              </a:lnSpc>
              <a:spcBef>
                <a:spcPts val="0"/>
              </a:spcBef>
              <a:spcAft>
                <a:spcPts val="600"/>
              </a:spcAft>
              <a:buFont typeface="+mj-lt"/>
              <a:buAutoNum type="arabicPeriod"/>
            </a:pPr>
            <a:r>
              <a:rPr lang="es-ES" sz="2000" dirty="0"/>
              <a:t>Particionar los datos.</a:t>
            </a:r>
          </a:p>
          <a:p>
            <a:pPr marL="457200" indent="-457200">
              <a:lnSpc>
                <a:spcPct val="100000"/>
              </a:lnSpc>
              <a:spcBef>
                <a:spcPts val="0"/>
              </a:spcBef>
              <a:spcAft>
                <a:spcPts val="600"/>
              </a:spcAft>
              <a:buFont typeface="+mj-lt"/>
              <a:buAutoNum type="arabicPeriod"/>
            </a:pPr>
            <a:r>
              <a:rPr lang="es-ES" sz="2000" dirty="0"/>
              <a:t>Importar librerías relevantes para hacer un modelo de aprendizaje automático (ML).</a:t>
            </a:r>
          </a:p>
          <a:p>
            <a:pPr marL="457200" indent="-457200">
              <a:lnSpc>
                <a:spcPct val="100000"/>
              </a:lnSpc>
              <a:spcBef>
                <a:spcPts val="0"/>
              </a:spcBef>
              <a:spcAft>
                <a:spcPts val="600"/>
              </a:spcAft>
              <a:buFont typeface="+mj-lt"/>
              <a:buAutoNum type="arabicPeriod"/>
            </a:pPr>
            <a:r>
              <a:rPr lang="es-ES" sz="2000" dirty="0"/>
              <a:t>Preparar los datos para el análisis. </a:t>
            </a:r>
          </a:p>
          <a:p>
            <a:pPr marL="457200" indent="-457200">
              <a:lnSpc>
                <a:spcPct val="100000"/>
              </a:lnSpc>
              <a:spcBef>
                <a:spcPts val="0"/>
              </a:spcBef>
              <a:spcAft>
                <a:spcPts val="600"/>
              </a:spcAft>
              <a:buFont typeface="+mj-lt"/>
              <a:buAutoNum type="arabicPeriod"/>
            </a:pPr>
            <a:r>
              <a:rPr lang="es-ES" sz="2000" dirty="0"/>
              <a:t>Especificar el modelo (hiper-parámetros).</a:t>
            </a:r>
          </a:p>
          <a:p>
            <a:pPr marL="457200" indent="-457200">
              <a:lnSpc>
                <a:spcPct val="100000"/>
              </a:lnSpc>
              <a:spcBef>
                <a:spcPts val="0"/>
              </a:spcBef>
              <a:spcAft>
                <a:spcPts val="600"/>
              </a:spcAft>
              <a:buFont typeface="+mj-lt"/>
              <a:buAutoNum type="arabicPeriod"/>
            </a:pPr>
            <a:r>
              <a:rPr lang="es-ES" sz="2000" dirty="0"/>
              <a:t>Estimar el modelo de aprendizaje automático (ML).</a:t>
            </a:r>
          </a:p>
          <a:p>
            <a:pPr marL="457200" indent="-457200">
              <a:lnSpc>
                <a:spcPct val="100000"/>
              </a:lnSpc>
              <a:spcBef>
                <a:spcPts val="0"/>
              </a:spcBef>
              <a:spcAft>
                <a:spcPts val="600"/>
              </a:spcAft>
              <a:buFont typeface="+mj-lt"/>
              <a:buAutoNum type="arabicPeriod"/>
            </a:pPr>
            <a:r>
              <a:rPr lang="es-ES" sz="2000" dirty="0"/>
              <a:t>Realizar predicciones con el modelo de aprendizaje automático (ML).</a:t>
            </a:r>
          </a:p>
          <a:p>
            <a:pPr marL="457200" indent="-457200">
              <a:lnSpc>
                <a:spcPct val="100000"/>
              </a:lnSpc>
              <a:spcBef>
                <a:spcPts val="0"/>
              </a:spcBef>
              <a:spcAft>
                <a:spcPts val="600"/>
              </a:spcAft>
              <a:buFont typeface="+mj-lt"/>
              <a:buAutoNum type="arabicPeriod"/>
            </a:pPr>
            <a:r>
              <a:rPr lang="es-ES" sz="2000" dirty="0"/>
              <a:t>Evaluar la capacidad predictiva del modelo de aprendizaje automático (ML).</a:t>
            </a:r>
          </a:p>
          <a:p>
            <a:pPr marL="0" indent="0">
              <a:lnSpc>
                <a:spcPct val="100000"/>
              </a:lnSpc>
              <a:spcBef>
                <a:spcPts val="0"/>
              </a:spcBef>
              <a:spcAft>
                <a:spcPts val="600"/>
              </a:spcAft>
              <a:buNone/>
            </a:pPr>
            <a:endParaRPr lang="es-ES" sz="1800" dirty="0"/>
          </a:p>
          <a:p>
            <a:pPr marL="0" indent="0">
              <a:lnSpc>
                <a:spcPct val="100000"/>
              </a:lnSpc>
              <a:spcBef>
                <a:spcPts val="0"/>
              </a:spcBef>
              <a:spcAft>
                <a:spcPts val="600"/>
              </a:spcAft>
              <a:buNone/>
            </a:pPr>
            <a:endParaRPr lang="es-ES" sz="1400" dirty="0"/>
          </a:p>
        </p:txBody>
      </p:sp>
    </p:spTree>
    <p:extLst>
      <p:ext uri="{BB962C8B-B14F-4D97-AF65-F5344CB8AC3E}">
        <p14:creationId xmlns:p14="http://schemas.microsoft.com/office/powerpoint/2010/main" val="891068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8" y="-123306"/>
            <a:ext cx="10702504" cy="1346500"/>
          </a:xfrm>
        </p:spPr>
        <p:txBody>
          <a:bodyPr anchor="b">
            <a:normAutofit/>
          </a:bodyPr>
          <a:lstStyle/>
          <a:p>
            <a:r>
              <a:rPr lang="es-BO" sz="3400" dirty="0"/>
              <a:t>Resultados del análisis de aprendizaje supervisado para </a:t>
            </a:r>
            <a:r>
              <a:rPr lang="es-BO" sz="3400" dirty="0">
                <a:solidFill>
                  <a:srgbClr val="FF00FF"/>
                </a:solidFill>
              </a:rPr>
              <a:t>fraudes</a:t>
            </a:r>
            <a:r>
              <a:rPr lang="es-BO" sz="3400" dirty="0"/>
              <a:t> con </a:t>
            </a:r>
            <a:r>
              <a:rPr lang="es-BO" sz="3400" dirty="0">
                <a:solidFill>
                  <a:srgbClr val="FF0000"/>
                </a:solidFill>
              </a:rPr>
              <a:t>redes elásticas </a:t>
            </a:r>
            <a:r>
              <a:rPr lang="es-BO" sz="3400" dirty="0"/>
              <a:t>(</a:t>
            </a:r>
            <a:r>
              <a:rPr lang="es-BO" sz="3400" dirty="0" err="1"/>
              <a:t>elastic</a:t>
            </a:r>
            <a:r>
              <a:rPr lang="es-BO" sz="3400" dirty="0"/>
              <a:t> nets) y SVM</a:t>
            </a:r>
          </a:p>
        </p:txBody>
      </p:sp>
      <p:pic>
        <p:nvPicPr>
          <p:cNvPr id="1026" name="Picture 2">
            <a:extLst>
              <a:ext uri="{FF2B5EF4-FFF2-40B4-BE49-F238E27FC236}">
                <a16:creationId xmlns:a16="http://schemas.microsoft.com/office/drawing/2014/main" id="{8BF91A80-DA24-868B-4DED-CDD3BCDC7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29" y="1645917"/>
            <a:ext cx="6373381" cy="51297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D7895D4-9848-8759-30DF-B1A890B90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293" y="1420679"/>
            <a:ext cx="4155464" cy="3237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AE9A11-2B16-0C93-1CC0-52B5885CABDA}"/>
              </a:ext>
            </a:extLst>
          </p:cNvPr>
          <p:cNvSpPr txBox="1"/>
          <p:nvPr/>
        </p:nvSpPr>
        <p:spPr>
          <a:xfrm>
            <a:off x="7834511" y="4953934"/>
            <a:ext cx="3429000" cy="400110"/>
          </a:xfrm>
          <a:prstGeom prst="rect">
            <a:avLst/>
          </a:prstGeom>
          <a:noFill/>
        </p:spPr>
        <p:txBody>
          <a:bodyPr wrap="square">
            <a:spAutoFit/>
          </a:bodyPr>
          <a:lstStyle/>
          <a:p>
            <a:r>
              <a:rPr lang="en-US" sz="2000" b="0" i="0" dirty="0" err="1">
                <a:effectLst/>
                <a:latin typeface="Courier New" panose="02070309020205020404" pitchFamily="49" charset="0"/>
              </a:rPr>
              <a:t>Exactitud</a:t>
            </a:r>
            <a:r>
              <a:rPr lang="en-US" sz="2000" b="0" i="0" dirty="0">
                <a:effectLst/>
                <a:latin typeface="Courier New" panose="02070309020205020404" pitchFamily="49" charset="0"/>
              </a:rPr>
              <a:t>: 0.8978</a:t>
            </a:r>
            <a:endParaRPr lang="es-BO" sz="2000" dirty="0"/>
          </a:p>
        </p:txBody>
      </p:sp>
      <p:sp>
        <p:nvSpPr>
          <p:cNvPr id="7" name="TextBox 6">
            <a:extLst>
              <a:ext uri="{FF2B5EF4-FFF2-40B4-BE49-F238E27FC236}">
                <a16:creationId xmlns:a16="http://schemas.microsoft.com/office/drawing/2014/main" id="{9B20432B-9EAF-CB9C-631E-E6F83BEFCE84}"/>
              </a:ext>
            </a:extLst>
          </p:cNvPr>
          <p:cNvSpPr txBox="1"/>
          <p:nvPr/>
        </p:nvSpPr>
        <p:spPr>
          <a:xfrm>
            <a:off x="7834511" y="5386815"/>
            <a:ext cx="3051662" cy="923330"/>
          </a:xfrm>
          <a:prstGeom prst="rect">
            <a:avLst/>
          </a:prstGeom>
          <a:noFill/>
        </p:spPr>
        <p:txBody>
          <a:bodyPr wrap="square">
            <a:spAutoFit/>
          </a:bodyPr>
          <a:lstStyle/>
          <a:p>
            <a:r>
              <a:rPr lang="en-US" b="0" i="0" dirty="0">
                <a:effectLst/>
                <a:latin typeface="Roboto" panose="02000000000000000000" pitchFamily="2" charset="0"/>
              </a:rPr>
              <a:t>FNR = FN/(VP+FN) </a:t>
            </a:r>
          </a:p>
          <a:p>
            <a:pPr algn="r"/>
            <a:r>
              <a:rPr lang="en-US" b="0" i="0" dirty="0">
                <a:effectLst/>
                <a:latin typeface="Roboto" panose="02000000000000000000" pitchFamily="2" charset="0"/>
              </a:rPr>
              <a:t>= 3442/(22845 + 3442) </a:t>
            </a:r>
          </a:p>
          <a:p>
            <a:pPr algn="r"/>
            <a:r>
              <a:rPr lang="en-US" b="0" i="0" dirty="0">
                <a:effectLst/>
                <a:latin typeface="Roboto" panose="02000000000000000000" pitchFamily="2" charset="0"/>
              </a:rPr>
              <a:t>= </a:t>
            </a:r>
            <a:r>
              <a:rPr lang="en-US" b="0" i="0" dirty="0">
                <a:effectLst/>
                <a:latin typeface="arial" panose="020B0604020202020204" pitchFamily="34" charset="0"/>
              </a:rPr>
              <a:t>0.1309</a:t>
            </a:r>
            <a:endParaRPr lang="es-BO" dirty="0"/>
          </a:p>
        </p:txBody>
      </p:sp>
    </p:spTree>
    <p:extLst>
      <p:ext uri="{BB962C8B-B14F-4D97-AF65-F5344CB8AC3E}">
        <p14:creationId xmlns:p14="http://schemas.microsoft.com/office/powerpoint/2010/main" val="2703179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0D1D56B-B2E5-4E6F-8443-58943A4CA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489" y="1645919"/>
            <a:ext cx="6373381" cy="512979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A076DA7-A2A0-80BF-5914-665848D8B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577" y="1402131"/>
            <a:ext cx="4285344" cy="33343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9E33993-9F2D-E8C6-6880-EE131143238E}"/>
              </a:ext>
            </a:extLst>
          </p:cNvPr>
          <p:cNvSpPr>
            <a:spLocks noGrp="1"/>
          </p:cNvSpPr>
          <p:nvPr>
            <p:ph type="title"/>
          </p:nvPr>
        </p:nvSpPr>
        <p:spPr>
          <a:xfrm>
            <a:off x="510928" y="-123306"/>
            <a:ext cx="10702504" cy="1346500"/>
          </a:xfrm>
        </p:spPr>
        <p:txBody>
          <a:bodyPr anchor="b">
            <a:normAutofit/>
          </a:bodyPr>
          <a:lstStyle/>
          <a:p>
            <a:r>
              <a:rPr lang="es-BO" sz="3400" dirty="0"/>
              <a:t>Resultados del análisis de aprendizaje supervisado para </a:t>
            </a:r>
            <a:r>
              <a:rPr lang="es-BO" sz="3400" dirty="0">
                <a:solidFill>
                  <a:srgbClr val="FF00FF"/>
                </a:solidFill>
              </a:rPr>
              <a:t>fraudes</a:t>
            </a:r>
            <a:r>
              <a:rPr lang="es-BO" sz="3400" dirty="0"/>
              <a:t> con redes elásticas (</a:t>
            </a:r>
            <a:r>
              <a:rPr lang="es-BO" sz="3400" dirty="0" err="1"/>
              <a:t>elastic</a:t>
            </a:r>
            <a:r>
              <a:rPr lang="es-BO" sz="3400" dirty="0"/>
              <a:t> nets) y </a:t>
            </a:r>
            <a:r>
              <a:rPr lang="es-BO" sz="3400" dirty="0">
                <a:solidFill>
                  <a:srgbClr val="FF0000"/>
                </a:solidFill>
              </a:rPr>
              <a:t>SVM</a:t>
            </a:r>
          </a:p>
        </p:txBody>
      </p:sp>
      <p:sp>
        <p:nvSpPr>
          <p:cNvPr id="7" name="TextBox 6">
            <a:extLst>
              <a:ext uri="{FF2B5EF4-FFF2-40B4-BE49-F238E27FC236}">
                <a16:creationId xmlns:a16="http://schemas.microsoft.com/office/drawing/2014/main" id="{51F2BB5A-99DD-12ED-7156-4E38EBFBB909}"/>
              </a:ext>
            </a:extLst>
          </p:cNvPr>
          <p:cNvSpPr txBox="1"/>
          <p:nvPr/>
        </p:nvSpPr>
        <p:spPr>
          <a:xfrm>
            <a:off x="7834511" y="4953934"/>
            <a:ext cx="3429000" cy="400110"/>
          </a:xfrm>
          <a:prstGeom prst="rect">
            <a:avLst/>
          </a:prstGeom>
          <a:noFill/>
        </p:spPr>
        <p:txBody>
          <a:bodyPr wrap="square">
            <a:spAutoFit/>
          </a:bodyPr>
          <a:lstStyle/>
          <a:p>
            <a:r>
              <a:rPr lang="en-US" sz="2000" b="0" i="0" dirty="0" err="1">
                <a:effectLst/>
                <a:latin typeface="Courier New" panose="02070309020205020404" pitchFamily="49" charset="0"/>
              </a:rPr>
              <a:t>Exactitud</a:t>
            </a:r>
            <a:r>
              <a:rPr lang="en-US" sz="2000" b="0" i="0" dirty="0">
                <a:effectLst/>
                <a:latin typeface="Courier New" panose="02070309020205020404" pitchFamily="49" charset="0"/>
              </a:rPr>
              <a:t>: 0.9462</a:t>
            </a:r>
            <a:endParaRPr lang="es-BO" sz="2000" dirty="0"/>
          </a:p>
        </p:txBody>
      </p:sp>
      <p:sp>
        <p:nvSpPr>
          <p:cNvPr id="9" name="TextBox 8">
            <a:extLst>
              <a:ext uri="{FF2B5EF4-FFF2-40B4-BE49-F238E27FC236}">
                <a16:creationId xmlns:a16="http://schemas.microsoft.com/office/drawing/2014/main" id="{064A7947-FE65-FB37-AFED-53DBA084672C}"/>
              </a:ext>
            </a:extLst>
          </p:cNvPr>
          <p:cNvSpPr txBox="1"/>
          <p:nvPr/>
        </p:nvSpPr>
        <p:spPr>
          <a:xfrm>
            <a:off x="7834511" y="5386815"/>
            <a:ext cx="3051662" cy="923330"/>
          </a:xfrm>
          <a:prstGeom prst="rect">
            <a:avLst/>
          </a:prstGeom>
          <a:noFill/>
        </p:spPr>
        <p:txBody>
          <a:bodyPr wrap="square">
            <a:spAutoFit/>
          </a:bodyPr>
          <a:lstStyle/>
          <a:p>
            <a:r>
              <a:rPr lang="en-US" b="0" i="0" dirty="0">
                <a:effectLst/>
                <a:latin typeface="Roboto" panose="02000000000000000000" pitchFamily="2" charset="0"/>
              </a:rPr>
              <a:t>FNR = FN/(VP+FN) </a:t>
            </a:r>
          </a:p>
          <a:p>
            <a:pPr algn="r"/>
            <a:r>
              <a:rPr lang="en-US" b="0" i="0" dirty="0">
                <a:effectLst/>
                <a:latin typeface="Roboto" panose="02000000000000000000" pitchFamily="2" charset="0"/>
              </a:rPr>
              <a:t>= 931/(25356 + 931) </a:t>
            </a:r>
          </a:p>
          <a:p>
            <a:pPr algn="r"/>
            <a:r>
              <a:rPr lang="en-US" b="0" i="0" dirty="0">
                <a:effectLst/>
                <a:latin typeface="Roboto" panose="02000000000000000000" pitchFamily="2" charset="0"/>
              </a:rPr>
              <a:t>= </a:t>
            </a:r>
            <a:r>
              <a:rPr lang="en-US" b="0" i="0" dirty="0">
                <a:effectLst/>
                <a:latin typeface="arial" panose="020B0604020202020204" pitchFamily="34" charset="0"/>
              </a:rPr>
              <a:t>0.0354</a:t>
            </a:r>
            <a:endParaRPr lang="es-BO" dirty="0"/>
          </a:p>
        </p:txBody>
      </p:sp>
    </p:spTree>
    <p:extLst>
      <p:ext uri="{BB962C8B-B14F-4D97-AF65-F5344CB8AC3E}">
        <p14:creationId xmlns:p14="http://schemas.microsoft.com/office/powerpoint/2010/main" val="2197211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8" y="-123306"/>
            <a:ext cx="8584945" cy="1346500"/>
          </a:xfrm>
        </p:spPr>
        <p:txBody>
          <a:bodyPr anchor="b">
            <a:normAutofit/>
          </a:bodyPr>
          <a:lstStyle/>
          <a:p>
            <a:r>
              <a:rPr lang="es-BO" sz="3400" dirty="0">
                <a:solidFill>
                  <a:srgbClr val="C55A11"/>
                </a:solidFill>
              </a:rPr>
              <a:t>Práctica:</a:t>
            </a:r>
            <a:r>
              <a:rPr lang="es-BO" sz="3400" dirty="0"/>
              <a:t> pasos de análisis de aprendizaje supervisado con Redes elásticas (</a:t>
            </a:r>
            <a:r>
              <a:rPr lang="es-BO" sz="3400" dirty="0" err="1"/>
              <a:t>elastic</a:t>
            </a:r>
            <a:r>
              <a:rPr lang="es-BO" sz="3400" dirty="0"/>
              <a:t> nets)</a:t>
            </a:r>
          </a:p>
        </p:txBody>
      </p:sp>
      <p:sp>
        <p:nvSpPr>
          <p:cNvPr id="5" name="Content Placeholder 2">
            <a:extLst>
              <a:ext uri="{FF2B5EF4-FFF2-40B4-BE49-F238E27FC236}">
                <a16:creationId xmlns:a16="http://schemas.microsoft.com/office/drawing/2014/main" id="{E79DE80C-77DF-8CDC-D32F-0C94252C7EC2}"/>
              </a:ext>
            </a:extLst>
          </p:cNvPr>
          <p:cNvSpPr>
            <a:spLocks noGrp="1"/>
          </p:cNvSpPr>
          <p:nvPr>
            <p:ph idx="1"/>
          </p:nvPr>
        </p:nvSpPr>
        <p:spPr>
          <a:xfrm>
            <a:off x="510929" y="1307254"/>
            <a:ext cx="11414772" cy="5411179"/>
          </a:xfrm>
        </p:spPr>
        <p:txBody>
          <a:bodyPr vert="horz" lIns="91440" tIns="45720" rIns="91440" bIns="45720" rtlCol="0" anchor="t">
            <a:normAutofit/>
          </a:bodyPr>
          <a:lstStyle/>
          <a:p>
            <a:pPr marL="0" indent="0">
              <a:lnSpc>
                <a:spcPct val="100000"/>
              </a:lnSpc>
              <a:spcBef>
                <a:spcPts val="0"/>
              </a:spcBef>
              <a:spcAft>
                <a:spcPts val="600"/>
              </a:spcAft>
              <a:buNone/>
            </a:pPr>
            <a:r>
              <a:rPr lang="es-ES" sz="3600" dirty="0">
                <a:solidFill>
                  <a:srgbClr val="FF0000"/>
                </a:solidFill>
              </a:rPr>
              <a:t>Usamos </a:t>
            </a:r>
            <a:r>
              <a:rPr lang="es-ES" sz="3600" dirty="0" err="1">
                <a:solidFill>
                  <a:srgbClr val="FF0000"/>
                </a:solidFill>
              </a:rPr>
              <a:t>alpha</a:t>
            </a:r>
            <a:r>
              <a:rPr lang="es-ES" sz="3600" dirty="0">
                <a:solidFill>
                  <a:srgbClr val="FF0000"/>
                </a:solidFill>
              </a:rPr>
              <a:t> = 0.1, y</a:t>
            </a:r>
          </a:p>
          <a:p>
            <a:pPr marL="0" indent="0">
              <a:lnSpc>
                <a:spcPct val="100000"/>
              </a:lnSpc>
              <a:spcBef>
                <a:spcPts val="0"/>
              </a:spcBef>
              <a:spcAft>
                <a:spcPts val="600"/>
              </a:spcAft>
              <a:buNone/>
            </a:pPr>
            <a:r>
              <a:rPr lang="es-ES" sz="3600" dirty="0">
                <a:solidFill>
                  <a:srgbClr val="FF0000"/>
                </a:solidFill>
              </a:rPr>
              <a:t>Usamos L1_ratio = 0.5</a:t>
            </a:r>
            <a:endParaRPr lang="es-ES" sz="3600" dirty="0"/>
          </a:p>
          <a:p>
            <a:pPr marL="0" indent="0">
              <a:lnSpc>
                <a:spcPct val="100000"/>
              </a:lnSpc>
              <a:spcBef>
                <a:spcPts val="0"/>
              </a:spcBef>
              <a:spcAft>
                <a:spcPts val="600"/>
              </a:spcAft>
              <a:buNone/>
            </a:pPr>
            <a:r>
              <a:rPr lang="es-ES" sz="3600" dirty="0"/>
              <a:t>¿Qué sucede si empleamos otros valores de los hiper-parámetros de la red elástica?</a:t>
            </a:r>
          </a:p>
          <a:p>
            <a:pPr marL="0" indent="0">
              <a:lnSpc>
                <a:spcPct val="100000"/>
              </a:lnSpc>
              <a:spcBef>
                <a:spcPts val="0"/>
              </a:spcBef>
              <a:spcAft>
                <a:spcPts val="600"/>
              </a:spcAft>
              <a:buNone/>
            </a:pPr>
            <a:r>
              <a:rPr lang="es-ES" sz="2000" dirty="0" err="1">
                <a:solidFill>
                  <a:srgbClr val="C55A11"/>
                </a:solidFill>
              </a:rPr>
              <a:t>alpha</a:t>
            </a:r>
            <a:r>
              <a:rPr lang="es-ES" sz="2000" dirty="0">
                <a:solidFill>
                  <a:srgbClr val="C55A11"/>
                </a:solidFill>
              </a:rPr>
              <a:t>: </a:t>
            </a:r>
            <a:r>
              <a:rPr lang="es-ES" sz="2000" dirty="0" err="1"/>
              <a:t>Hiper-parámetro</a:t>
            </a:r>
            <a:r>
              <a:rPr lang="es-ES" sz="2000" dirty="0"/>
              <a:t> que controla el nivel general de regularización:</a:t>
            </a:r>
          </a:p>
          <a:p>
            <a:pPr lvl="1">
              <a:lnSpc>
                <a:spcPct val="100000"/>
              </a:lnSpc>
              <a:spcBef>
                <a:spcPts val="0"/>
              </a:spcBef>
              <a:spcAft>
                <a:spcPts val="600"/>
              </a:spcAft>
            </a:pPr>
            <a:r>
              <a:rPr lang="es-ES" sz="1600" dirty="0"/>
              <a:t>Un valor más alto de Alpha: disminución general en la magnitud de los coeficientes. </a:t>
            </a:r>
          </a:p>
          <a:p>
            <a:pPr lvl="1">
              <a:lnSpc>
                <a:spcPct val="100000"/>
              </a:lnSpc>
              <a:spcBef>
                <a:spcPts val="0"/>
              </a:spcBef>
              <a:spcAft>
                <a:spcPts val="600"/>
              </a:spcAft>
            </a:pPr>
            <a:r>
              <a:rPr lang="es-ES" sz="1600" dirty="0"/>
              <a:t>Un valor bajo de Alpha: los coeficientes tendrán magnitudes más grandes. </a:t>
            </a:r>
          </a:p>
          <a:p>
            <a:pPr marL="0" indent="0">
              <a:lnSpc>
                <a:spcPct val="100000"/>
              </a:lnSpc>
              <a:spcBef>
                <a:spcPts val="0"/>
              </a:spcBef>
              <a:spcAft>
                <a:spcPts val="600"/>
              </a:spcAft>
              <a:buNone/>
            </a:pPr>
            <a:r>
              <a:rPr lang="es-ES" sz="2000" dirty="0">
                <a:solidFill>
                  <a:srgbClr val="C55A11"/>
                </a:solidFill>
              </a:rPr>
              <a:t>L1_ratio: </a:t>
            </a:r>
            <a:r>
              <a:rPr lang="es-ES" sz="2000" dirty="0" err="1"/>
              <a:t>Hiper-parámetro</a:t>
            </a:r>
            <a:r>
              <a:rPr lang="es-ES" sz="2000" dirty="0"/>
              <a:t> que controla la proporción entre las penalizaciones L1 y L2. </a:t>
            </a:r>
          </a:p>
          <a:p>
            <a:pPr lvl="1">
              <a:lnSpc>
                <a:spcPct val="100000"/>
              </a:lnSpc>
              <a:spcBef>
                <a:spcPts val="0"/>
              </a:spcBef>
              <a:spcAft>
                <a:spcPts val="600"/>
              </a:spcAft>
            </a:pPr>
            <a:r>
              <a:rPr lang="es-ES" sz="1600" dirty="0"/>
              <a:t>Cuando </a:t>
            </a:r>
            <a:r>
              <a:rPr lang="es-ES" sz="1600" dirty="0">
                <a:solidFill>
                  <a:srgbClr val="FF00FF"/>
                </a:solidFill>
              </a:rPr>
              <a:t>L1_ratio = 0</a:t>
            </a:r>
            <a:r>
              <a:rPr lang="es-ES" sz="1600" dirty="0"/>
              <a:t>, el modelo es </a:t>
            </a:r>
            <a:r>
              <a:rPr lang="es-ES" sz="1600" dirty="0">
                <a:solidFill>
                  <a:srgbClr val="FF00FF"/>
                </a:solidFill>
              </a:rPr>
              <a:t>Ridge (penalización L2 pura)</a:t>
            </a:r>
            <a:r>
              <a:rPr lang="es-ES" sz="1600" dirty="0"/>
              <a:t>. </a:t>
            </a:r>
          </a:p>
          <a:p>
            <a:pPr lvl="1">
              <a:lnSpc>
                <a:spcPct val="100000"/>
              </a:lnSpc>
              <a:spcBef>
                <a:spcPts val="0"/>
              </a:spcBef>
              <a:spcAft>
                <a:spcPts val="600"/>
              </a:spcAft>
            </a:pPr>
            <a:r>
              <a:rPr lang="es-ES" sz="1600" dirty="0"/>
              <a:t>Cuando </a:t>
            </a:r>
            <a:r>
              <a:rPr lang="es-ES" sz="1600" dirty="0">
                <a:solidFill>
                  <a:srgbClr val="0070C0"/>
                </a:solidFill>
              </a:rPr>
              <a:t>L1_ratio = 1</a:t>
            </a:r>
            <a:r>
              <a:rPr lang="es-ES" sz="1600" dirty="0"/>
              <a:t>, el modelo es </a:t>
            </a:r>
            <a:r>
              <a:rPr lang="es-ES" sz="1600" dirty="0">
                <a:solidFill>
                  <a:srgbClr val="0070C0"/>
                </a:solidFill>
              </a:rPr>
              <a:t>LASSO (penalización L1 pura)</a:t>
            </a:r>
            <a:r>
              <a:rPr lang="es-ES" sz="1600" dirty="0"/>
              <a:t>. </a:t>
            </a:r>
          </a:p>
          <a:p>
            <a:pPr lvl="1">
              <a:lnSpc>
                <a:spcPct val="100000"/>
              </a:lnSpc>
              <a:spcBef>
                <a:spcPts val="0"/>
              </a:spcBef>
              <a:spcAft>
                <a:spcPts val="600"/>
              </a:spcAft>
            </a:pPr>
            <a:r>
              <a:rPr lang="es-ES" sz="1600" dirty="0"/>
              <a:t>Valores de l1_ratio en el rango de 0 a 1 representan una combinación de ambas penalizaciones.</a:t>
            </a:r>
          </a:p>
          <a:p>
            <a:pPr marL="0" indent="0">
              <a:lnSpc>
                <a:spcPct val="100000"/>
              </a:lnSpc>
              <a:spcBef>
                <a:spcPts val="0"/>
              </a:spcBef>
              <a:spcAft>
                <a:spcPts val="600"/>
              </a:spcAft>
              <a:buNone/>
            </a:pPr>
            <a:endParaRPr lang="es-ES" sz="3600" dirty="0"/>
          </a:p>
        </p:txBody>
      </p:sp>
    </p:spTree>
    <p:extLst>
      <p:ext uri="{BB962C8B-B14F-4D97-AF65-F5344CB8AC3E}">
        <p14:creationId xmlns:p14="http://schemas.microsoft.com/office/powerpoint/2010/main" val="2828432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8" y="-123306"/>
            <a:ext cx="8584945" cy="1346500"/>
          </a:xfrm>
        </p:spPr>
        <p:txBody>
          <a:bodyPr anchor="b">
            <a:normAutofit/>
          </a:bodyPr>
          <a:lstStyle/>
          <a:p>
            <a:r>
              <a:rPr lang="es-BO" sz="3400" dirty="0">
                <a:solidFill>
                  <a:srgbClr val="C55A11"/>
                </a:solidFill>
              </a:rPr>
              <a:t>Práctica:</a:t>
            </a:r>
            <a:r>
              <a:rPr lang="es-BO" sz="3400" dirty="0"/>
              <a:t> pasos de análisis de aprendizaje supervisado con Redes elásticas (</a:t>
            </a:r>
            <a:r>
              <a:rPr lang="es-BO" sz="3400" dirty="0" err="1"/>
              <a:t>elastic</a:t>
            </a:r>
            <a:r>
              <a:rPr lang="es-BO" sz="3400" dirty="0"/>
              <a:t> nets)</a:t>
            </a:r>
          </a:p>
        </p:txBody>
      </p:sp>
      <p:sp>
        <p:nvSpPr>
          <p:cNvPr id="5" name="Content Placeholder 2">
            <a:extLst>
              <a:ext uri="{FF2B5EF4-FFF2-40B4-BE49-F238E27FC236}">
                <a16:creationId xmlns:a16="http://schemas.microsoft.com/office/drawing/2014/main" id="{E79DE80C-77DF-8CDC-D32F-0C94252C7EC2}"/>
              </a:ext>
            </a:extLst>
          </p:cNvPr>
          <p:cNvSpPr>
            <a:spLocks noGrp="1"/>
          </p:cNvSpPr>
          <p:nvPr>
            <p:ph idx="1"/>
          </p:nvPr>
        </p:nvSpPr>
        <p:spPr>
          <a:xfrm>
            <a:off x="510929" y="1307254"/>
            <a:ext cx="11414772" cy="5411179"/>
          </a:xfrm>
        </p:spPr>
        <p:txBody>
          <a:bodyPr vert="horz" lIns="91440" tIns="45720" rIns="91440" bIns="45720" rtlCol="0" anchor="t">
            <a:normAutofit fontScale="92500" lnSpcReduction="20000"/>
          </a:bodyPr>
          <a:lstStyle/>
          <a:p>
            <a:pPr marL="0" indent="0">
              <a:lnSpc>
                <a:spcPct val="100000"/>
              </a:lnSpc>
              <a:spcBef>
                <a:spcPts val="0"/>
              </a:spcBef>
              <a:spcAft>
                <a:spcPts val="600"/>
              </a:spcAft>
              <a:buNone/>
            </a:pPr>
            <a:r>
              <a:rPr lang="es-ES" sz="3600" dirty="0"/>
              <a:t>Usamos </a:t>
            </a:r>
            <a:r>
              <a:rPr lang="es-ES" sz="3600" dirty="0" err="1"/>
              <a:t>alpha</a:t>
            </a:r>
            <a:r>
              <a:rPr lang="es-ES" sz="3600" dirty="0"/>
              <a:t> = 0.1, y</a:t>
            </a:r>
          </a:p>
          <a:p>
            <a:pPr marL="0" indent="0">
              <a:lnSpc>
                <a:spcPct val="100000"/>
              </a:lnSpc>
              <a:spcBef>
                <a:spcPts val="0"/>
              </a:spcBef>
              <a:spcAft>
                <a:spcPts val="600"/>
              </a:spcAft>
              <a:buNone/>
            </a:pPr>
            <a:r>
              <a:rPr lang="es-ES" sz="3600" dirty="0"/>
              <a:t>Usamos L1_ratio = 0.5</a:t>
            </a:r>
          </a:p>
          <a:p>
            <a:pPr marL="0" indent="0">
              <a:lnSpc>
                <a:spcPct val="100000"/>
              </a:lnSpc>
              <a:spcBef>
                <a:spcPts val="0"/>
              </a:spcBef>
              <a:spcAft>
                <a:spcPts val="600"/>
              </a:spcAft>
              <a:buNone/>
            </a:pPr>
            <a:r>
              <a:rPr lang="es-ES" sz="3600" dirty="0">
                <a:solidFill>
                  <a:srgbClr val="FF0000"/>
                </a:solidFill>
              </a:rPr>
              <a:t>¿Qué sucede si empleamos otros valores de los hiper-parámetros de la red elástica?</a:t>
            </a:r>
          </a:p>
          <a:p>
            <a:pPr marL="0" indent="0">
              <a:lnSpc>
                <a:spcPct val="100000"/>
              </a:lnSpc>
              <a:spcBef>
                <a:spcPts val="0"/>
              </a:spcBef>
              <a:spcAft>
                <a:spcPts val="600"/>
              </a:spcAft>
              <a:buNone/>
            </a:pPr>
            <a:r>
              <a:rPr lang="es-ES" sz="3600" u="sng" dirty="0">
                <a:solidFill>
                  <a:srgbClr val="FF0000"/>
                </a:solidFill>
              </a:rPr>
              <a:t>Objetivo: obtener mejores resultados que SVM</a:t>
            </a:r>
            <a:r>
              <a:rPr lang="es-ES" sz="3600" dirty="0">
                <a:solidFill>
                  <a:srgbClr val="FF0000"/>
                </a:solidFill>
              </a:rPr>
              <a:t>.</a:t>
            </a:r>
          </a:p>
          <a:p>
            <a:pPr marL="0" indent="0">
              <a:lnSpc>
                <a:spcPct val="100000"/>
              </a:lnSpc>
              <a:spcBef>
                <a:spcPts val="0"/>
              </a:spcBef>
              <a:spcAft>
                <a:spcPts val="600"/>
              </a:spcAft>
              <a:buNone/>
            </a:pPr>
            <a:r>
              <a:rPr lang="es-ES" sz="3600" dirty="0">
                <a:solidFill>
                  <a:srgbClr val="7030A0"/>
                </a:solidFill>
              </a:rPr>
              <a:t>Practica individual o grupal, pueden enviarme los resultados a:</a:t>
            </a:r>
          </a:p>
          <a:p>
            <a:pPr marL="0" indent="0" algn="ctr">
              <a:lnSpc>
                <a:spcPct val="100000"/>
              </a:lnSpc>
              <a:spcBef>
                <a:spcPts val="0"/>
              </a:spcBef>
              <a:spcAft>
                <a:spcPts val="600"/>
              </a:spcAft>
              <a:buNone/>
            </a:pPr>
            <a:r>
              <a:rPr lang="en-US" sz="3500" b="0" i="0" dirty="0">
                <a:solidFill>
                  <a:srgbClr val="0070C0"/>
                </a:solidFill>
                <a:effectLst/>
                <a:latin typeface="Google Sans"/>
                <a:hlinkClick r:id="rId2">
                  <a:extLst>
                    <a:ext uri="{A12FA001-AC4F-418D-AE19-62706E023703}">
                      <ahyp:hlinkClr xmlns:ahyp="http://schemas.microsoft.com/office/drawing/2018/hyperlinkcolor" val="tx"/>
                    </a:ext>
                  </a:extLst>
                </a:hlinkClick>
              </a:rPr>
              <a:t>r.m.gonzales.martinez@rug.nl</a:t>
            </a:r>
            <a:r>
              <a:rPr lang="en-US" sz="3500" b="0" i="0" dirty="0">
                <a:solidFill>
                  <a:srgbClr val="0070C0"/>
                </a:solidFill>
                <a:effectLst/>
                <a:latin typeface="Google Sans"/>
              </a:rPr>
              <a:t> </a:t>
            </a:r>
            <a:endParaRPr lang="es-ES" sz="4800" dirty="0">
              <a:solidFill>
                <a:srgbClr val="0070C0"/>
              </a:solidFill>
            </a:endParaRPr>
          </a:p>
          <a:p>
            <a:pPr marL="0" indent="0">
              <a:lnSpc>
                <a:spcPct val="100000"/>
              </a:lnSpc>
              <a:spcBef>
                <a:spcPts val="0"/>
              </a:spcBef>
              <a:spcAft>
                <a:spcPts val="600"/>
              </a:spcAft>
              <a:buNone/>
            </a:pPr>
            <a:r>
              <a:rPr lang="es-ES" sz="3600">
                <a:solidFill>
                  <a:srgbClr val="0070C0"/>
                </a:solidFill>
              </a:rPr>
              <a:t>¡Premios!</a:t>
            </a:r>
            <a:endParaRPr lang="es-ES" sz="3600" dirty="0">
              <a:solidFill>
                <a:srgbClr val="0070C0"/>
              </a:solidFill>
            </a:endParaRPr>
          </a:p>
          <a:p>
            <a:pPr>
              <a:lnSpc>
                <a:spcPct val="100000"/>
              </a:lnSpc>
              <a:spcBef>
                <a:spcPts val="0"/>
              </a:spcBef>
              <a:spcAft>
                <a:spcPts val="600"/>
              </a:spcAft>
            </a:pPr>
            <a:r>
              <a:rPr lang="es-ES" sz="3600" dirty="0">
                <a:solidFill>
                  <a:srgbClr val="FF0000"/>
                </a:solidFill>
              </a:rPr>
              <a:t>10% </a:t>
            </a:r>
            <a:r>
              <a:rPr lang="es-ES" sz="3600" dirty="0">
                <a:solidFill>
                  <a:srgbClr val="7030A0"/>
                </a:solidFill>
              </a:rPr>
              <a:t>de descuento en los siguientes cursos para todos los que envíen sus resultados (notebook </a:t>
            </a:r>
            <a:r>
              <a:rPr lang="es-ES" sz="3600" dirty="0" err="1">
                <a:solidFill>
                  <a:srgbClr val="7030A0"/>
                </a:solidFill>
              </a:rPr>
              <a:t>Jupyter</a:t>
            </a:r>
            <a:r>
              <a:rPr lang="es-ES" sz="3600" dirty="0">
                <a:solidFill>
                  <a:srgbClr val="7030A0"/>
                </a:solidFill>
              </a:rPr>
              <a:t> con el código Python)</a:t>
            </a:r>
          </a:p>
          <a:p>
            <a:pPr>
              <a:lnSpc>
                <a:spcPct val="100000"/>
              </a:lnSpc>
              <a:spcBef>
                <a:spcPts val="0"/>
              </a:spcBef>
              <a:spcAft>
                <a:spcPts val="600"/>
              </a:spcAft>
            </a:pPr>
            <a:r>
              <a:rPr lang="es-ES" sz="3600" dirty="0">
                <a:solidFill>
                  <a:srgbClr val="FF0000"/>
                </a:solidFill>
              </a:rPr>
              <a:t>20% </a:t>
            </a:r>
            <a:r>
              <a:rPr lang="es-ES" sz="3600" dirty="0">
                <a:solidFill>
                  <a:srgbClr val="7030A0"/>
                </a:solidFill>
              </a:rPr>
              <a:t>de descuento al mejor resultado </a:t>
            </a:r>
          </a:p>
        </p:txBody>
      </p:sp>
    </p:spTree>
    <p:extLst>
      <p:ext uri="{BB962C8B-B14F-4D97-AF65-F5344CB8AC3E}">
        <p14:creationId xmlns:p14="http://schemas.microsoft.com/office/powerpoint/2010/main" val="38083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nodeType="clickEffect">
                                  <p:stCondLst>
                                    <p:cond delay="0"/>
                                  </p:stCondLst>
                                  <p:childTnLst>
                                    <p:anim calcmode="discrete" valueType="str">
                                      <p:cBhvr override="childStyle">
                                        <p:cTn id="6" dur="2000" fill="hold"/>
                                        <p:tgtEl>
                                          <p:spTgt spid="5">
                                            <p:txEl>
                                              <p:pRg st="6" end="6"/>
                                            </p:txEl>
                                          </p:spTgt>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1600000">
                                      <p:cBhvr>
                                        <p:cTn id="10" dur="2000" fill="hold"/>
                                        <p:tgtEl>
                                          <p:spTgt spid="5">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A1503-3CDA-932A-844D-D6108E1255A1}"/>
              </a:ext>
            </a:extLst>
          </p:cNvPr>
          <p:cNvPicPr>
            <a:picLocks noChangeAspect="1"/>
          </p:cNvPicPr>
          <p:nvPr/>
        </p:nvPicPr>
        <p:blipFill>
          <a:blip r:embed="rId2"/>
          <a:stretch>
            <a:fillRect/>
          </a:stretch>
        </p:blipFill>
        <p:spPr>
          <a:xfrm>
            <a:off x="26973" y="0"/>
            <a:ext cx="12138053" cy="6858000"/>
          </a:xfrm>
          <a:prstGeom prst="rect">
            <a:avLst/>
          </a:prstGeom>
        </p:spPr>
      </p:pic>
      <p:sp>
        <p:nvSpPr>
          <p:cNvPr id="7" name="Rectangle 6">
            <a:extLst>
              <a:ext uri="{FF2B5EF4-FFF2-40B4-BE49-F238E27FC236}">
                <a16:creationId xmlns:a16="http://schemas.microsoft.com/office/drawing/2014/main" id="{A4A32BC6-088E-C219-B63D-FFE1F8E6CAAD}"/>
              </a:ext>
            </a:extLst>
          </p:cNvPr>
          <p:cNvSpPr/>
          <p:nvPr/>
        </p:nvSpPr>
        <p:spPr>
          <a:xfrm>
            <a:off x="127000" y="2197100"/>
            <a:ext cx="2209800" cy="1498600"/>
          </a:xfrm>
          <a:prstGeom prst="rect">
            <a:avLst/>
          </a:prstGeom>
          <a:noFill/>
          <a:ln w="38100">
            <a:solidFill>
              <a:srgbClr val="FF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4216466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35EBAA33-A1F8-32E5-30D0-B9F5BCA4DD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00" r="9090" b="158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92A87-91D9-224D-9D2F-46BD3358FD70}"/>
              </a:ext>
            </a:extLst>
          </p:cNvPr>
          <p:cNvSpPr>
            <a:spLocks noGrp="1"/>
          </p:cNvSpPr>
          <p:nvPr>
            <p:ph type="title"/>
          </p:nvPr>
        </p:nvSpPr>
        <p:spPr>
          <a:xfrm>
            <a:off x="371094" y="1161288"/>
            <a:ext cx="3438144" cy="1124712"/>
          </a:xfrm>
        </p:spPr>
        <p:txBody>
          <a:bodyPr anchor="b">
            <a:normAutofit/>
          </a:bodyPr>
          <a:lstStyle/>
          <a:p>
            <a:r>
              <a:rPr lang="es-BO" sz="3200" dirty="0">
                <a:solidFill>
                  <a:srgbClr val="C55A11"/>
                </a:solidFill>
              </a:rPr>
              <a:t>Algoritmos y modelos</a:t>
            </a:r>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169539-4C22-06DC-BBD8-37EE2D72AF9D}"/>
                  </a:ext>
                </a:extLst>
              </p:cNvPr>
              <p:cNvSpPr>
                <a:spLocks noGrp="1"/>
              </p:cNvSpPr>
              <p:nvPr>
                <p:ph idx="1"/>
              </p:nvPr>
            </p:nvSpPr>
            <p:spPr>
              <a:xfrm>
                <a:off x="371093" y="2530601"/>
                <a:ext cx="6372607" cy="4205479"/>
              </a:xfrm>
            </p:spPr>
            <p:txBody>
              <a:bodyPr anchor="t">
                <a:normAutofit fontScale="92500" lnSpcReduction="20000"/>
              </a:bodyPr>
              <a:lstStyle/>
              <a:p>
                <a:pPr marL="0" indent="0">
                  <a:lnSpc>
                    <a:spcPct val="100000"/>
                  </a:lnSpc>
                  <a:spcBef>
                    <a:spcPts val="0"/>
                  </a:spcBef>
                  <a:buNone/>
                </a:pPr>
                <a:r>
                  <a:rPr lang="es-ES" sz="1700" dirty="0">
                    <a:solidFill>
                      <a:srgbClr val="C55A11"/>
                    </a:solidFill>
                  </a:rPr>
                  <a:t>Modelo: </a:t>
                </a:r>
                <a:r>
                  <a:rPr lang="es-ES" sz="1700" dirty="0">
                    <a:solidFill>
                      <a:schemeClr val="bg1"/>
                    </a:solidFill>
                  </a:rPr>
                  <a:t>Representación simplificada de un proceso, sistema o fenómeno del mundo real. Es una </a:t>
                </a:r>
                <a:r>
                  <a:rPr lang="es-ES" sz="1700" dirty="0">
                    <a:solidFill>
                      <a:srgbClr val="FF66FF"/>
                    </a:solidFill>
                  </a:rPr>
                  <a:t>construcción matemática o estadística</a:t>
                </a:r>
                <a:endParaRPr lang="es-ES" sz="1700" dirty="0">
                  <a:solidFill>
                    <a:schemeClr val="bg1"/>
                  </a:solidFill>
                </a:endParaRPr>
              </a:p>
              <a:p>
                <a:pPr marL="0" indent="0">
                  <a:lnSpc>
                    <a:spcPct val="100000"/>
                  </a:lnSpc>
                  <a:spcBef>
                    <a:spcPts val="0"/>
                  </a:spcBef>
                  <a:buNone/>
                </a:pPr>
                <a:endParaRPr lang="es-ES" sz="14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chemeClr val="bg1"/>
                          </a:solidFill>
                          <a:latin typeface="Cambria Math" panose="02040503050406030204" pitchFamily="18" charset="0"/>
                          <a:ea typeface="Cambria Math" panose="02040503050406030204" pitchFamily="18" charset="0"/>
                        </a:rPr>
                        <m:t>salario</m:t>
                      </m:r>
                      <m:r>
                        <a:rPr lang="es-ES" sz="1700" i="0" dirty="0" smtClean="0">
                          <a:solidFill>
                            <a:schemeClr val="bg1"/>
                          </a:solidFill>
                          <a:latin typeface="Cambria Math" panose="02040503050406030204" pitchFamily="18" charset="0"/>
                        </a:rPr>
                        <m:t>= </m:t>
                      </m:r>
                      <m:r>
                        <a:rPr lang="es-ES" sz="1700" i="1" dirty="0" smtClean="0">
                          <a:solidFill>
                            <a:schemeClr val="bg1"/>
                          </a:solidFill>
                          <a:latin typeface="Cambria Math" panose="02040503050406030204" pitchFamily="18" charset="0"/>
                        </a:rPr>
                        <m:t>𝑓</m:t>
                      </m:r>
                      <m:r>
                        <a:rPr lang="es-ES" sz="1700" i="0" dirty="0" smtClean="0">
                          <a:solidFill>
                            <a:schemeClr val="bg1"/>
                          </a:solidFill>
                          <a:latin typeface="Cambria Math" panose="02040503050406030204" pitchFamily="18" charset="0"/>
                        </a:rPr>
                        <m:t>(</m:t>
                      </m:r>
                      <m:r>
                        <m:rPr>
                          <m:sty m:val="p"/>
                        </m:rPr>
                        <a:rPr lang="es-ES" sz="1700" i="0" dirty="0" smtClean="0">
                          <a:solidFill>
                            <a:schemeClr val="bg1"/>
                          </a:solidFill>
                          <a:latin typeface="Cambria Math" panose="02040503050406030204" pitchFamily="18" charset="0"/>
                        </a:rPr>
                        <m:t>educaci</m:t>
                      </m:r>
                      <m:r>
                        <a:rPr lang="es-ES" sz="1700" i="0" dirty="0" smtClean="0">
                          <a:solidFill>
                            <a:schemeClr val="bg1"/>
                          </a:solidFill>
                          <a:latin typeface="Cambria Math" panose="02040503050406030204" pitchFamily="18" charset="0"/>
                        </a:rPr>
                        <m:t>ó</m:t>
                      </m:r>
                      <m:r>
                        <m:rPr>
                          <m:sty m:val="p"/>
                        </m:rPr>
                        <a:rPr lang="es-ES" sz="1700" i="0" dirty="0" smtClean="0">
                          <a:solidFill>
                            <a:schemeClr val="bg1"/>
                          </a:solidFill>
                          <a:latin typeface="Cambria Math" panose="02040503050406030204" pitchFamily="18" charset="0"/>
                        </a:rPr>
                        <m:t>n</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edad</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experiencia</m:t>
                      </m:r>
                      <m:r>
                        <a:rPr lang="es-ES" sz="1700" i="0" dirty="0" smtClean="0">
                          <a:solidFill>
                            <a:schemeClr val="bg1"/>
                          </a:solidFill>
                          <a:latin typeface="Cambria Math" panose="02040503050406030204" pitchFamily="18" charset="0"/>
                        </a:rPr>
                        <m:t>)</m:t>
                      </m:r>
                    </m:oMath>
                  </m:oMathPara>
                </a14:m>
                <a:endParaRPr lang="es-ES" sz="1700" dirty="0">
                  <a:solidFill>
                    <a:schemeClr val="bg1"/>
                  </a:solidFill>
                </a:endParaRPr>
              </a:p>
              <a:p>
                <a:pPr marL="0" indent="0">
                  <a:lnSpc>
                    <a:spcPct val="100000"/>
                  </a:lnSpc>
                  <a:spcBef>
                    <a:spcPts val="0"/>
                  </a:spcBef>
                  <a:buNone/>
                </a:pPr>
                <a:endParaRPr lang="es-ES" sz="17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chemeClr val="bg1"/>
                          </a:solidFill>
                          <a:latin typeface="Cambria Math" panose="02040503050406030204" pitchFamily="18" charset="0"/>
                          <a:ea typeface="Cambria Math" panose="02040503050406030204" pitchFamily="18" charset="0"/>
                        </a:rPr>
                        <m:t>salario</m:t>
                      </m:r>
                      <m:r>
                        <a:rPr lang="es-ES" sz="1700" i="0" dirty="0" smtClean="0">
                          <a:solidFill>
                            <a:schemeClr val="bg1"/>
                          </a:solidFill>
                          <a:latin typeface="Cambria Math" panose="02040503050406030204" pitchFamily="18" charset="0"/>
                        </a:rPr>
                        <m:t>= </m:t>
                      </m:r>
                      <m:r>
                        <a:rPr lang="es-ES" sz="1700" i="1" dirty="0" smtClean="0">
                          <a:solidFill>
                            <a:schemeClr val="bg1"/>
                          </a:solidFill>
                          <a:latin typeface="Cambria Math" panose="02040503050406030204" pitchFamily="18" charset="0"/>
                        </a:rPr>
                        <m:t>𝑓</m:t>
                      </m:r>
                      <m:r>
                        <a:rPr lang="es-ES" sz="1700" i="0" dirty="0" smtClean="0">
                          <a:solidFill>
                            <a:schemeClr val="bg1"/>
                          </a:solidFill>
                          <a:latin typeface="Cambria Math" panose="02040503050406030204" pitchFamily="18" charset="0"/>
                        </a:rPr>
                        <m:t>(</m:t>
                      </m:r>
                      <m:r>
                        <m:rPr>
                          <m:sty m:val="p"/>
                        </m:rPr>
                        <a:rPr lang="es-ES" sz="1700" i="0" dirty="0" smtClean="0">
                          <a:solidFill>
                            <a:schemeClr val="bg1"/>
                          </a:solidFill>
                          <a:latin typeface="Cambria Math" panose="02040503050406030204" pitchFamily="18" charset="0"/>
                        </a:rPr>
                        <m:t>educaci</m:t>
                      </m:r>
                      <m:r>
                        <a:rPr lang="es-ES" sz="1700" i="0" dirty="0" smtClean="0">
                          <a:solidFill>
                            <a:schemeClr val="bg1"/>
                          </a:solidFill>
                          <a:latin typeface="Cambria Math" panose="02040503050406030204" pitchFamily="18" charset="0"/>
                        </a:rPr>
                        <m:t>ó</m:t>
                      </m:r>
                      <m:r>
                        <m:rPr>
                          <m:sty m:val="p"/>
                        </m:rPr>
                        <a:rPr lang="es-ES" sz="1700" i="0" dirty="0" smtClean="0">
                          <a:solidFill>
                            <a:schemeClr val="bg1"/>
                          </a:solidFill>
                          <a:latin typeface="Cambria Math" panose="02040503050406030204" pitchFamily="18" charset="0"/>
                        </a:rPr>
                        <m:t>n</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edad</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experiencia</m:t>
                      </m:r>
                      <m:r>
                        <a:rPr lang="en-US" sz="1700" b="0" i="0" dirty="0" smtClean="0">
                          <a:solidFill>
                            <a:schemeClr val="bg1"/>
                          </a:solidFill>
                          <a:latin typeface="Cambria Math" panose="02040503050406030204" pitchFamily="18" charset="0"/>
                        </a:rPr>
                        <m:t>;</m:t>
                      </m:r>
                      <m:r>
                        <a:rPr lang="el-GR" sz="1700" b="1" i="0" dirty="0" smtClean="0">
                          <a:solidFill>
                            <a:schemeClr val="bg1"/>
                          </a:solidFill>
                          <a:latin typeface="Cambria Math" panose="02040503050406030204" pitchFamily="18" charset="0"/>
                          <a:ea typeface="Cambria Math" panose="02040503050406030204" pitchFamily="18" charset="0"/>
                        </a:rPr>
                        <m:t>𝚯</m:t>
                      </m:r>
                      <m:r>
                        <a:rPr lang="es-ES" sz="1700" i="0" dirty="0" smtClean="0">
                          <a:solidFill>
                            <a:schemeClr val="bg1"/>
                          </a:solidFill>
                          <a:latin typeface="Cambria Math" panose="02040503050406030204" pitchFamily="18" charset="0"/>
                        </a:rPr>
                        <m:t>)</m:t>
                      </m:r>
                    </m:oMath>
                  </m:oMathPara>
                </a14:m>
                <a:endParaRPr lang="es-ES" sz="1700" dirty="0">
                  <a:solidFill>
                    <a:schemeClr val="bg1"/>
                  </a:solidFill>
                </a:endParaRPr>
              </a:p>
              <a:p>
                <a:pPr marL="0" indent="0">
                  <a:lnSpc>
                    <a:spcPct val="100000"/>
                  </a:lnSpc>
                  <a:spcBef>
                    <a:spcPts val="0"/>
                  </a:spcBef>
                  <a:buNone/>
                </a:pPr>
                <a:endParaRPr lang="es-ES" sz="1700" dirty="0">
                  <a:solidFill>
                    <a:schemeClr val="bg1"/>
                  </a:solidFill>
                </a:endParaRPr>
              </a:p>
              <a:p>
                <a:pPr marL="0" indent="0">
                  <a:lnSpc>
                    <a:spcPct val="100000"/>
                  </a:lnSpc>
                  <a:spcBef>
                    <a:spcPts val="0"/>
                  </a:spcBef>
                  <a:buNone/>
                </a:pPr>
                <a14:m>
                  <m:oMathPara xmlns:m="http://schemas.openxmlformats.org/officeDocument/2006/math">
                    <m:oMathParaPr>
                      <m:jc m:val="center"/>
                    </m:oMathParaPr>
                    <m:oMath xmlns:m="http://schemas.openxmlformats.org/officeDocument/2006/math">
                      <m:r>
                        <a:rPr lang="el-GR" sz="1700" b="1" dirty="0">
                          <a:solidFill>
                            <a:schemeClr val="bg1"/>
                          </a:solidFill>
                          <a:latin typeface="Cambria Math" panose="02040503050406030204" pitchFamily="18" charset="0"/>
                          <a:ea typeface="Cambria Math" panose="02040503050406030204" pitchFamily="18" charset="0"/>
                        </a:rPr>
                        <m:t>𝚯</m:t>
                      </m:r>
                      <m:r>
                        <a:rPr lang="en-US" sz="1700" b="0" i="1" dirty="0" smtClean="0">
                          <a:solidFill>
                            <a:schemeClr val="bg1"/>
                          </a:solidFill>
                          <a:latin typeface="Cambria Math" panose="02040503050406030204" pitchFamily="18" charset="0"/>
                          <a:ea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i="1" dirty="0">
                              <a:solidFill>
                                <a:schemeClr val="bg1"/>
                              </a:solidFill>
                              <a:latin typeface="Cambria Math" panose="02040503050406030204" pitchFamily="18" charset="0"/>
                            </a:rPr>
                            <m:t>𝑒𝑑𝑢𝑐</m:t>
                          </m:r>
                        </m:sub>
                      </m:sSub>
                      <m:r>
                        <a:rPr lang="en-US" sz="1700" i="1" dirty="0">
                          <a:solidFill>
                            <a:schemeClr val="bg1"/>
                          </a:solidFill>
                          <a:latin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i="1" dirty="0">
                              <a:solidFill>
                                <a:schemeClr val="bg1"/>
                              </a:solidFill>
                              <a:latin typeface="Cambria Math" panose="02040503050406030204" pitchFamily="18" charset="0"/>
                              <a:ea typeface="Cambria Math" panose="02040503050406030204" pitchFamily="18" charset="0"/>
                            </a:rPr>
                            <m:t>𝑒𝑑𝑎𝑑</m:t>
                          </m:r>
                        </m:sub>
                      </m:sSub>
                      <m:r>
                        <a:rPr lang="en-US" sz="1700" dirty="0">
                          <a:solidFill>
                            <a:schemeClr val="bg1"/>
                          </a:solidFill>
                          <a:latin typeface="Cambria Math" panose="02040503050406030204" pitchFamily="18" charset="0"/>
                          <a:ea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i="1" dirty="0">
                              <a:solidFill>
                                <a:schemeClr val="bg1"/>
                              </a:solidFill>
                              <a:latin typeface="Cambria Math" panose="02040503050406030204" pitchFamily="18" charset="0"/>
                              <a:ea typeface="Cambria Math" panose="02040503050406030204" pitchFamily="18" charset="0"/>
                            </a:rPr>
                            <m:t>𝑒𝑥𝑝𝑒</m:t>
                          </m:r>
                        </m:sub>
                      </m:sSub>
                      <m:r>
                        <a:rPr lang="en-US" sz="1700" b="0" i="1" dirty="0" smtClean="0">
                          <a:solidFill>
                            <a:schemeClr val="bg1"/>
                          </a:solidFill>
                          <a:latin typeface="Cambria Math" panose="02040503050406030204" pitchFamily="18" charset="0"/>
                          <a:ea typeface="Cambria Math" panose="02040503050406030204" pitchFamily="18" charset="0"/>
                        </a:rPr>
                        <m:t>]</m:t>
                      </m:r>
                    </m:oMath>
                  </m:oMathPara>
                </a14:m>
                <a:endParaRPr lang="es-ES" sz="1700" dirty="0">
                  <a:solidFill>
                    <a:schemeClr val="bg1"/>
                  </a:solidFill>
                </a:endParaRPr>
              </a:p>
              <a:p>
                <a:pPr marL="0" indent="0">
                  <a:lnSpc>
                    <a:spcPct val="100000"/>
                  </a:lnSpc>
                  <a:spcBef>
                    <a:spcPts val="0"/>
                  </a:spcBef>
                  <a:buNone/>
                </a:pPr>
                <a:endParaRPr lang="es-ES" sz="17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chemeClr val="bg1"/>
                          </a:solidFill>
                          <a:latin typeface="Cambria Math" panose="02040503050406030204" pitchFamily="18" charset="0"/>
                          <a:ea typeface="Cambria Math" panose="02040503050406030204" pitchFamily="18" charset="0"/>
                        </a:rPr>
                        <m:t>salario</m:t>
                      </m:r>
                      <m:r>
                        <a:rPr lang="es-ES" sz="1700" i="0" dirty="0" smtClean="0">
                          <a:solidFill>
                            <a:schemeClr val="bg1"/>
                          </a:solidFill>
                          <a:latin typeface="Cambria Math" panose="02040503050406030204" pitchFamily="18" charset="0"/>
                        </a:rPr>
                        <m:t>= </m:t>
                      </m:r>
                      <m:r>
                        <a:rPr lang="es-ES" sz="1700" i="1" dirty="0" smtClean="0">
                          <a:solidFill>
                            <a:schemeClr val="bg1"/>
                          </a:solidFill>
                          <a:latin typeface="Cambria Math" panose="02040503050406030204" pitchFamily="18" charset="0"/>
                        </a:rPr>
                        <m:t>𝑓</m:t>
                      </m:r>
                      <m:r>
                        <a:rPr lang="es-ES" sz="1700" i="0" dirty="0" smtClean="0">
                          <a:solidFill>
                            <a:schemeClr val="bg1"/>
                          </a:solidFill>
                          <a:latin typeface="Cambria Math" panose="02040503050406030204" pitchFamily="18" charset="0"/>
                        </a:rPr>
                        <m:t>(</m:t>
                      </m:r>
                      <m:r>
                        <m:rPr>
                          <m:sty m:val="p"/>
                        </m:rPr>
                        <a:rPr lang="es-ES" sz="1700" i="0" dirty="0" smtClean="0">
                          <a:solidFill>
                            <a:schemeClr val="bg1"/>
                          </a:solidFill>
                          <a:latin typeface="Cambria Math" panose="02040503050406030204" pitchFamily="18" charset="0"/>
                        </a:rPr>
                        <m:t>educaci</m:t>
                      </m:r>
                      <m:r>
                        <a:rPr lang="es-ES" sz="1700" i="0" dirty="0" smtClean="0">
                          <a:solidFill>
                            <a:schemeClr val="bg1"/>
                          </a:solidFill>
                          <a:latin typeface="Cambria Math" panose="02040503050406030204" pitchFamily="18" charset="0"/>
                        </a:rPr>
                        <m:t>ó</m:t>
                      </m:r>
                      <m:r>
                        <m:rPr>
                          <m:sty m:val="p"/>
                        </m:rPr>
                        <a:rPr lang="es-ES" sz="1700" i="0" dirty="0" smtClean="0">
                          <a:solidFill>
                            <a:schemeClr val="bg1"/>
                          </a:solidFill>
                          <a:latin typeface="Cambria Math" panose="02040503050406030204" pitchFamily="18" charset="0"/>
                        </a:rPr>
                        <m:t>n</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edad</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experiencia</m:t>
                      </m:r>
                      <m:r>
                        <a:rPr lang="en-US" sz="1700" b="0" i="0" dirty="0" smtClean="0">
                          <a:solidFill>
                            <a:schemeClr val="bg1"/>
                          </a:solidFill>
                          <a:latin typeface="Cambria Math" panose="02040503050406030204" pitchFamily="18" charset="0"/>
                        </a:rPr>
                        <m:t>;</m:t>
                      </m:r>
                      <m:sSub>
                        <m:sSubPr>
                          <m:ctrlPr>
                            <a:rPr lang="en-US" sz="1700" b="0" i="1" dirty="0" smtClean="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b="0" i="1" dirty="0" smtClean="0">
                              <a:solidFill>
                                <a:schemeClr val="bg1"/>
                              </a:solidFill>
                              <a:latin typeface="Cambria Math" panose="02040503050406030204" pitchFamily="18" charset="0"/>
                            </a:rPr>
                            <m:t>𝑒𝑑𝑢𝑐</m:t>
                          </m:r>
                        </m:sub>
                      </m:sSub>
                      <m:r>
                        <a:rPr lang="en-US" sz="1700" b="0" i="1" dirty="0" smtClean="0">
                          <a:solidFill>
                            <a:schemeClr val="bg1"/>
                          </a:solidFill>
                          <a:latin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b="0" i="1" dirty="0" smtClean="0">
                              <a:solidFill>
                                <a:schemeClr val="bg1"/>
                              </a:solidFill>
                              <a:latin typeface="Cambria Math" panose="02040503050406030204" pitchFamily="18" charset="0"/>
                              <a:ea typeface="Cambria Math" panose="02040503050406030204" pitchFamily="18" charset="0"/>
                            </a:rPr>
                            <m:t>𝑒𝑑𝑎𝑑</m:t>
                          </m:r>
                        </m:sub>
                      </m:sSub>
                      <m:r>
                        <a:rPr lang="en-US" sz="1700" b="0" i="0" dirty="0" smtClean="0">
                          <a:solidFill>
                            <a:schemeClr val="bg1"/>
                          </a:solidFill>
                          <a:latin typeface="Cambria Math" panose="02040503050406030204" pitchFamily="18" charset="0"/>
                          <a:ea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b="0" i="1" dirty="0" smtClean="0">
                              <a:solidFill>
                                <a:schemeClr val="bg1"/>
                              </a:solidFill>
                              <a:latin typeface="Cambria Math" panose="02040503050406030204" pitchFamily="18" charset="0"/>
                              <a:ea typeface="Cambria Math" panose="02040503050406030204" pitchFamily="18" charset="0"/>
                            </a:rPr>
                            <m:t>𝑒𝑥𝑝𝑒</m:t>
                          </m:r>
                        </m:sub>
                      </m:sSub>
                      <m:r>
                        <a:rPr lang="es-ES" sz="1700" i="0" dirty="0" smtClean="0">
                          <a:solidFill>
                            <a:schemeClr val="bg1"/>
                          </a:solidFill>
                          <a:latin typeface="Cambria Math" panose="02040503050406030204" pitchFamily="18" charset="0"/>
                        </a:rPr>
                        <m:t>)</m:t>
                      </m:r>
                    </m:oMath>
                  </m:oMathPara>
                </a14:m>
                <a:endParaRPr lang="es-ES" sz="1700" dirty="0">
                  <a:solidFill>
                    <a:schemeClr val="bg1"/>
                  </a:solidFill>
                </a:endParaRPr>
              </a:p>
              <a:p>
                <a:pPr marL="0" indent="0">
                  <a:lnSpc>
                    <a:spcPct val="100000"/>
                  </a:lnSpc>
                  <a:spcBef>
                    <a:spcPts val="0"/>
                  </a:spcBef>
                  <a:buNone/>
                </a:pPr>
                <a:endParaRPr lang="es-ES" sz="1700" dirty="0">
                  <a:solidFill>
                    <a:schemeClr val="bg1"/>
                  </a:solidFill>
                </a:endParaRPr>
              </a:p>
              <a:p>
                <a:pPr marL="0" indent="0" algn="ctr">
                  <a:lnSpc>
                    <a:spcPct val="100000"/>
                  </a:lnSpc>
                  <a:spcBef>
                    <a:spcPts val="0"/>
                  </a:spcBef>
                  <a:buNone/>
                </a:pPr>
                <a:r>
                  <a:rPr lang="es-ES" sz="1700" dirty="0">
                    <a:solidFill>
                      <a:schemeClr val="bg1"/>
                    </a:solidFill>
                  </a:rPr>
                  <a:t>Asumiendo que </a:t>
                </a:r>
                <a14:m>
                  <m:oMath xmlns:m="http://schemas.openxmlformats.org/officeDocument/2006/math">
                    <m:r>
                      <a:rPr lang="es-ES" sz="1700" i="1" dirty="0" smtClean="0">
                        <a:solidFill>
                          <a:schemeClr val="bg1"/>
                        </a:solidFill>
                        <a:latin typeface="Cambria Math" panose="02040503050406030204" pitchFamily="18" charset="0"/>
                      </a:rPr>
                      <m:t>𝑓</m:t>
                    </m:r>
                    <m:r>
                      <a:rPr lang="es-ES" sz="1700" i="0" dirty="0" smtClean="0">
                        <a:solidFill>
                          <a:schemeClr val="bg1"/>
                        </a:solidFill>
                        <a:latin typeface="Cambria Math" panose="02040503050406030204" pitchFamily="18" charset="0"/>
                      </a:rPr>
                      <m:t>(</m:t>
                    </m:r>
                    <m:r>
                      <a:rPr lang="es-ES" sz="1700" i="1" dirty="0" smtClean="0">
                        <a:solidFill>
                          <a:schemeClr val="bg1"/>
                        </a:solidFill>
                        <a:latin typeface="Cambria Math" panose="02040503050406030204" pitchFamily="18" charset="0"/>
                        <a:ea typeface="Cambria Math" panose="02040503050406030204" pitchFamily="18" charset="0"/>
                      </a:rPr>
                      <m:t>∙</m:t>
                    </m:r>
                    <m:r>
                      <a:rPr lang="en-US" sz="1700" b="0" i="0" dirty="0" smtClean="0">
                        <a:solidFill>
                          <a:schemeClr val="bg1"/>
                        </a:solidFill>
                        <a:latin typeface="Cambria Math" panose="02040503050406030204" pitchFamily="18" charset="0"/>
                      </a:rPr>
                      <m:t>)</m:t>
                    </m:r>
                  </m:oMath>
                </a14:m>
                <a:r>
                  <a:rPr lang="es-ES" sz="1700" dirty="0">
                    <a:solidFill>
                      <a:schemeClr val="bg1"/>
                    </a:solidFill>
                  </a:rPr>
                  <a:t> es lineal:</a:t>
                </a:r>
              </a:p>
              <a:p>
                <a:pPr marL="0" indent="0" algn="ctr">
                  <a:lnSpc>
                    <a:spcPct val="100000"/>
                  </a:lnSpc>
                  <a:spcBef>
                    <a:spcPts val="0"/>
                  </a:spcBef>
                  <a:buNone/>
                </a:pPr>
                <a:endParaRPr lang="es-ES" sz="17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rgbClr val="00B0F0"/>
                          </a:solidFill>
                          <a:latin typeface="Cambria Math" panose="02040503050406030204" pitchFamily="18" charset="0"/>
                          <a:ea typeface="Cambria Math" panose="02040503050406030204" pitchFamily="18" charset="0"/>
                        </a:rPr>
                        <m:t>salario</m:t>
                      </m:r>
                      <m:r>
                        <a:rPr lang="es-ES" sz="1700" i="0"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b="0" i="1" dirty="0" smtClean="0">
                              <a:solidFill>
                                <a:srgbClr val="00B0F0"/>
                              </a:solidFill>
                              <a:latin typeface="Cambria Math" panose="02040503050406030204" pitchFamily="18" charset="0"/>
                            </a:rPr>
                            <m:t>0</m:t>
                          </m:r>
                        </m:sub>
                      </m:sSub>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rPr>
                            <m:t>𝑒𝑑𝑢𝑐</m:t>
                          </m:r>
                        </m:sub>
                      </m:sSub>
                      <m:r>
                        <m:rPr>
                          <m:sty m:val="p"/>
                        </m:rPr>
                        <a:rPr lang="es-ES" sz="1700" dirty="0">
                          <a:solidFill>
                            <a:srgbClr val="00B0F0"/>
                          </a:solidFill>
                          <a:latin typeface="Cambria Math" panose="02040503050406030204" pitchFamily="18" charset="0"/>
                        </a:rPr>
                        <m:t>educaci</m:t>
                      </m:r>
                      <m:r>
                        <a:rPr lang="es-ES" sz="1700" dirty="0">
                          <a:solidFill>
                            <a:srgbClr val="00B0F0"/>
                          </a:solidFill>
                          <a:latin typeface="Cambria Math" panose="02040503050406030204" pitchFamily="18" charset="0"/>
                        </a:rPr>
                        <m:t>ó</m:t>
                      </m:r>
                      <m:r>
                        <m:rPr>
                          <m:sty m:val="p"/>
                        </m:rPr>
                        <a:rPr lang="es-ES" sz="1700" dirty="0">
                          <a:solidFill>
                            <a:srgbClr val="00B0F0"/>
                          </a:solidFill>
                          <a:latin typeface="Cambria Math" panose="02040503050406030204" pitchFamily="18" charset="0"/>
                        </a:rPr>
                        <m:t>n</m:t>
                      </m:r>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ea typeface="Cambria Math" panose="02040503050406030204" pitchFamily="18" charset="0"/>
                            </a:rPr>
                            <m:t>𝑒𝑑𝑎𝑑</m:t>
                          </m:r>
                        </m:sub>
                      </m:sSub>
                      <m:r>
                        <m:rPr>
                          <m:sty m:val="p"/>
                        </m:rPr>
                        <a:rPr lang="es-ES" sz="1700" dirty="0">
                          <a:solidFill>
                            <a:srgbClr val="00B0F0"/>
                          </a:solidFill>
                          <a:latin typeface="Cambria Math" panose="02040503050406030204" pitchFamily="18" charset="0"/>
                        </a:rPr>
                        <m:t>edad</m:t>
                      </m:r>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ea typeface="Cambria Math" panose="02040503050406030204" pitchFamily="18" charset="0"/>
                            </a:rPr>
                            <m:t>𝑒𝑥𝑝𝑒</m:t>
                          </m:r>
                        </m:sub>
                      </m:sSub>
                      <m:r>
                        <m:rPr>
                          <m:sty m:val="p"/>
                        </m:rPr>
                        <a:rPr lang="es-ES" sz="1700" i="0" dirty="0" smtClean="0">
                          <a:solidFill>
                            <a:srgbClr val="00B0F0"/>
                          </a:solidFill>
                          <a:latin typeface="Cambria Math" panose="02040503050406030204" pitchFamily="18" charset="0"/>
                        </a:rPr>
                        <m:t>experiencia</m:t>
                      </m:r>
                    </m:oMath>
                  </m:oMathPara>
                </a14:m>
                <a:endParaRPr lang="es-ES" sz="1700" dirty="0">
                  <a:solidFill>
                    <a:srgbClr val="00B0F0"/>
                  </a:solidFill>
                </a:endParaRPr>
              </a:p>
              <a:p>
                <a:pPr marL="0" indent="0">
                  <a:lnSpc>
                    <a:spcPct val="100000"/>
                  </a:lnSpc>
                  <a:spcBef>
                    <a:spcPts val="0"/>
                  </a:spcBef>
                  <a:buNone/>
                </a:pPr>
                <a:endParaRPr lang="es-ES" sz="1700" dirty="0">
                  <a:solidFill>
                    <a:srgbClr val="00B0F0"/>
                  </a:solidFill>
                </a:endParaRPr>
              </a:p>
              <a:p>
                <a:pPr marL="0" indent="0" algn="ctr">
                  <a:lnSpc>
                    <a:spcPct val="100000"/>
                  </a:lnSpc>
                  <a:spcBef>
                    <a:spcPts val="0"/>
                  </a:spcBef>
                  <a:buNone/>
                </a:pPr>
                <a:r>
                  <a:rPr lang="es-BO" sz="1700" dirty="0">
                    <a:solidFill>
                      <a:schemeClr val="bg1"/>
                    </a:solidFill>
                  </a:rPr>
                  <a:t>Añadiendo</a:t>
                </a:r>
                <a:r>
                  <a:rPr lang="en-US" sz="1700" dirty="0">
                    <a:solidFill>
                      <a:schemeClr val="bg1"/>
                    </a:solidFill>
                  </a:rPr>
                  <a:t> un </a:t>
                </a:r>
                <a:r>
                  <a:rPr lang="es-PA" sz="1700" dirty="0">
                    <a:solidFill>
                      <a:schemeClr val="bg1"/>
                    </a:solidFill>
                  </a:rPr>
                  <a:t>término</a:t>
                </a:r>
                <a:r>
                  <a:rPr lang="en-US" sz="1700" dirty="0">
                    <a:solidFill>
                      <a:schemeClr val="bg1"/>
                    </a:solidFill>
                  </a:rPr>
                  <a:t> </a:t>
                </a:r>
                <a:r>
                  <a:rPr lang="en-US" sz="1700" dirty="0" err="1">
                    <a:solidFill>
                      <a:schemeClr val="bg1"/>
                    </a:solidFill>
                  </a:rPr>
                  <a:t>i.i.d.</a:t>
                </a:r>
                <a:r>
                  <a:rPr lang="en-US" sz="1700" dirty="0">
                    <a:solidFill>
                      <a:schemeClr val="bg1"/>
                    </a:solidFill>
                  </a:rPr>
                  <a:t> </a:t>
                </a:r>
                <a14:m>
                  <m:oMath xmlns:m="http://schemas.openxmlformats.org/officeDocument/2006/math">
                    <m:r>
                      <m:rPr>
                        <m:sty m:val="p"/>
                      </m:rPr>
                      <a:rPr lang="el-GR" sz="1700" b="0" i="1" dirty="0" smtClean="0">
                        <a:solidFill>
                          <a:schemeClr val="bg1"/>
                        </a:solidFill>
                        <a:latin typeface="Cambria Math" panose="02040503050406030204" pitchFamily="18" charset="0"/>
                        <a:ea typeface="Cambria Math" panose="02040503050406030204" pitchFamily="18" charset="0"/>
                      </a:rPr>
                      <m:t>ε</m:t>
                    </m:r>
                    <m:r>
                      <a:rPr lang="el-GR" sz="1700" b="0" i="1" dirty="0" smtClean="0">
                        <a:solidFill>
                          <a:schemeClr val="bg1"/>
                        </a:solidFill>
                        <a:latin typeface="Cambria Math" panose="02040503050406030204" pitchFamily="18" charset="0"/>
                        <a:ea typeface="Cambria Math" panose="02040503050406030204" pitchFamily="18" charset="0"/>
                      </a:rPr>
                      <m:t>~</m:t>
                    </m:r>
                    <m:r>
                      <a:rPr lang="el-GR" sz="1700" b="0" i="1" dirty="0" smtClean="0">
                        <a:solidFill>
                          <a:schemeClr val="bg1"/>
                        </a:solidFill>
                        <a:latin typeface="Cambria Math" panose="02040503050406030204" pitchFamily="18" charset="0"/>
                        <a:ea typeface="Cambria Math" panose="02040503050406030204" pitchFamily="18" charset="0"/>
                      </a:rPr>
                      <m:t>𝒩</m:t>
                    </m:r>
                    <m:r>
                      <a:rPr lang="en-US" sz="1700" b="0" i="1" dirty="0" smtClean="0">
                        <a:solidFill>
                          <a:schemeClr val="bg1"/>
                        </a:solidFill>
                        <a:latin typeface="Cambria Math" panose="02040503050406030204" pitchFamily="18" charset="0"/>
                        <a:ea typeface="Cambria Math" panose="02040503050406030204" pitchFamily="18" charset="0"/>
                      </a:rPr>
                      <m:t>(</m:t>
                    </m:r>
                    <m:r>
                      <a:rPr lang="en-US" sz="1700" b="0" i="1" dirty="0" smtClean="0">
                        <a:solidFill>
                          <a:schemeClr val="bg1"/>
                        </a:solidFill>
                        <a:latin typeface="Cambria Math" panose="02040503050406030204" pitchFamily="18" charset="0"/>
                        <a:ea typeface="Cambria Math" panose="02040503050406030204" pitchFamily="18" charset="0"/>
                      </a:rPr>
                      <m:t>𝜇</m:t>
                    </m:r>
                    <m:r>
                      <a:rPr lang="en-US" sz="1700" b="0" i="1" dirty="0" smtClean="0">
                        <a:solidFill>
                          <a:schemeClr val="bg1"/>
                        </a:solidFill>
                        <a:latin typeface="Cambria Math" panose="02040503050406030204" pitchFamily="18" charset="0"/>
                        <a:ea typeface="Cambria Math" panose="02040503050406030204" pitchFamily="18" charset="0"/>
                      </a:rPr>
                      <m:t>,</m:t>
                    </m:r>
                    <m:sSup>
                      <m:sSupPr>
                        <m:ctrlPr>
                          <a:rPr lang="en-US" sz="1700" b="0" i="1" dirty="0" smtClean="0">
                            <a:solidFill>
                              <a:schemeClr val="bg1"/>
                            </a:solidFill>
                            <a:latin typeface="Cambria Math" panose="02040503050406030204" pitchFamily="18" charset="0"/>
                            <a:ea typeface="Cambria Math" panose="02040503050406030204" pitchFamily="18" charset="0"/>
                          </a:rPr>
                        </m:ctrlPr>
                      </m:sSupPr>
                      <m:e>
                        <m:r>
                          <a:rPr lang="en-US" sz="1700" b="0" i="1" dirty="0" smtClean="0">
                            <a:solidFill>
                              <a:schemeClr val="bg1"/>
                            </a:solidFill>
                            <a:latin typeface="Cambria Math" panose="02040503050406030204" pitchFamily="18" charset="0"/>
                            <a:ea typeface="Cambria Math" panose="02040503050406030204" pitchFamily="18" charset="0"/>
                          </a:rPr>
                          <m:t>𝜎</m:t>
                        </m:r>
                      </m:e>
                      <m:sup>
                        <m:r>
                          <a:rPr lang="en-US" sz="1700" b="0" i="1" dirty="0" smtClean="0">
                            <a:solidFill>
                              <a:schemeClr val="bg1"/>
                            </a:solidFill>
                            <a:latin typeface="Cambria Math" panose="02040503050406030204" pitchFamily="18" charset="0"/>
                            <a:ea typeface="Cambria Math" panose="02040503050406030204" pitchFamily="18" charset="0"/>
                          </a:rPr>
                          <m:t>2</m:t>
                        </m:r>
                      </m:sup>
                    </m:sSup>
                    <m:r>
                      <a:rPr lang="en-US" sz="1700" b="0" i="1" dirty="0" smtClean="0">
                        <a:solidFill>
                          <a:schemeClr val="bg1"/>
                        </a:solidFill>
                        <a:latin typeface="Cambria Math" panose="02040503050406030204" pitchFamily="18" charset="0"/>
                        <a:ea typeface="Cambria Math" panose="02040503050406030204" pitchFamily="18" charset="0"/>
                      </a:rPr>
                      <m:t>)</m:t>
                    </m:r>
                  </m:oMath>
                </a14:m>
                <a:r>
                  <a:rPr lang="en-US" sz="1700" dirty="0">
                    <a:solidFill>
                      <a:schemeClr val="bg1"/>
                    </a:solidFill>
                  </a:rPr>
                  <a:t>:</a:t>
                </a:r>
              </a:p>
              <a:p>
                <a:pPr marL="0" indent="0" algn="ctr">
                  <a:lnSpc>
                    <a:spcPct val="100000"/>
                  </a:lnSpc>
                  <a:spcBef>
                    <a:spcPts val="0"/>
                  </a:spcBef>
                  <a:buNone/>
                </a:pPr>
                <a:endParaRPr lang="en-US" sz="17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rgbClr val="00B0F0"/>
                          </a:solidFill>
                          <a:latin typeface="Cambria Math" panose="02040503050406030204" pitchFamily="18" charset="0"/>
                          <a:ea typeface="Cambria Math" panose="02040503050406030204" pitchFamily="18" charset="0"/>
                        </a:rPr>
                        <m:t>salario</m:t>
                      </m:r>
                      <m:r>
                        <a:rPr lang="es-ES" sz="1700" i="0"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b="0" i="1" dirty="0" smtClean="0">
                              <a:solidFill>
                                <a:srgbClr val="00B0F0"/>
                              </a:solidFill>
                              <a:latin typeface="Cambria Math" panose="02040503050406030204" pitchFamily="18" charset="0"/>
                            </a:rPr>
                            <m:t>0</m:t>
                          </m:r>
                        </m:sub>
                      </m:sSub>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rPr>
                            <m:t>𝑒𝑑𝑢𝑐</m:t>
                          </m:r>
                        </m:sub>
                      </m:sSub>
                      <m:r>
                        <m:rPr>
                          <m:sty m:val="p"/>
                        </m:rPr>
                        <a:rPr lang="es-ES" sz="1700" dirty="0">
                          <a:solidFill>
                            <a:srgbClr val="00B0F0"/>
                          </a:solidFill>
                          <a:latin typeface="Cambria Math" panose="02040503050406030204" pitchFamily="18" charset="0"/>
                        </a:rPr>
                        <m:t>educaci</m:t>
                      </m:r>
                      <m:r>
                        <a:rPr lang="es-ES" sz="1700" dirty="0">
                          <a:solidFill>
                            <a:srgbClr val="00B0F0"/>
                          </a:solidFill>
                          <a:latin typeface="Cambria Math" panose="02040503050406030204" pitchFamily="18" charset="0"/>
                        </a:rPr>
                        <m:t>ó</m:t>
                      </m:r>
                      <m:r>
                        <m:rPr>
                          <m:sty m:val="p"/>
                        </m:rPr>
                        <a:rPr lang="es-ES" sz="1700" dirty="0">
                          <a:solidFill>
                            <a:srgbClr val="00B0F0"/>
                          </a:solidFill>
                          <a:latin typeface="Cambria Math" panose="02040503050406030204" pitchFamily="18" charset="0"/>
                        </a:rPr>
                        <m:t>n</m:t>
                      </m:r>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ea typeface="Cambria Math" panose="02040503050406030204" pitchFamily="18" charset="0"/>
                            </a:rPr>
                            <m:t>𝑒𝑑𝑎𝑑</m:t>
                          </m:r>
                        </m:sub>
                      </m:sSub>
                      <m:r>
                        <m:rPr>
                          <m:sty m:val="p"/>
                        </m:rPr>
                        <a:rPr lang="es-ES" sz="1700" dirty="0">
                          <a:solidFill>
                            <a:srgbClr val="00B0F0"/>
                          </a:solidFill>
                          <a:latin typeface="Cambria Math" panose="02040503050406030204" pitchFamily="18" charset="0"/>
                        </a:rPr>
                        <m:t>edad</m:t>
                      </m:r>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ea typeface="Cambria Math" panose="02040503050406030204" pitchFamily="18" charset="0"/>
                            </a:rPr>
                            <m:t>𝑒𝑥𝑝𝑒</m:t>
                          </m:r>
                        </m:sub>
                      </m:sSub>
                      <m:r>
                        <m:rPr>
                          <m:sty m:val="p"/>
                        </m:rPr>
                        <a:rPr lang="es-ES" sz="1700" i="0" dirty="0" smtClean="0">
                          <a:solidFill>
                            <a:srgbClr val="00B0F0"/>
                          </a:solidFill>
                          <a:latin typeface="Cambria Math" panose="02040503050406030204" pitchFamily="18" charset="0"/>
                        </a:rPr>
                        <m:t>experiencia</m:t>
                      </m:r>
                      <m:r>
                        <a:rPr lang="en-US" sz="1700" b="0" i="0" dirty="0" smtClean="0">
                          <a:solidFill>
                            <a:srgbClr val="00B0F0"/>
                          </a:solidFill>
                          <a:latin typeface="Cambria Math" panose="02040503050406030204" pitchFamily="18" charset="0"/>
                        </a:rPr>
                        <m:t>+</m:t>
                      </m:r>
                      <m:r>
                        <m:rPr>
                          <m:sty m:val="p"/>
                        </m:rPr>
                        <a:rPr lang="el-GR" sz="1700" b="0" i="1" dirty="0" smtClean="0">
                          <a:solidFill>
                            <a:srgbClr val="00B0F0"/>
                          </a:solidFill>
                          <a:latin typeface="Cambria Math" panose="02040503050406030204" pitchFamily="18" charset="0"/>
                          <a:ea typeface="Cambria Math" panose="02040503050406030204" pitchFamily="18" charset="0"/>
                        </a:rPr>
                        <m:t>ε</m:t>
                      </m:r>
                    </m:oMath>
                  </m:oMathPara>
                </a14:m>
                <a:endParaRPr lang="es-ES" sz="1700" dirty="0">
                  <a:solidFill>
                    <a:srgbClr val="00B0F0"/>
                  </a:solidFill>
                </a:endParaRPr>
              </a:p>
              <a:p>
                <a:pPr marL="0" indent="0">
                  <a:lnSpc>
                    <a:spcPct val="100000"/>
                  </a:lnSpc>
                  <a:spcBef>
                    <a:spcPts val="0"/>
                  </a:spcBef>
                  <a:buNone/>
                </a:pPr>
                <a:endParaRPr lang="en-US" sz="1400" dirty="0">
                  <a:solidFill>
                    <a:schemeClr val="bg1"/>
                  </a:solidFill>
                </a:endParaRPr>
              </a:p>
            </p:txBody>
          </p:sp>
        </mc:Choice>
        <mc:Fallback xmlns="">
          <p:sp>
            <p:nvSpPr>
              <p:cNvPr id="3" name="Content Placeholder 2">
                <a:extLst>
                  <a:ext uri="{FF2B5EF4-FFF2-40B4-BE49-F238E27FC236}">
                    <a16:creationId xmlns:a16="http://schemas.microsoft.com/office/drawing/2014/main" id="{6E169539-4C22-06DC-BBD8-37EE2D72AF9D}"/>
                  </a:ext>
                </a:extLst>
              </p:cNvPr>
              <p:cNvSpPr>
                <a:spLocks noGrp="1" noRot="1" noChangeAspect="1" noMove="1" noResize="1" noEditPoints="1" noAdjustHandles="1" noChangeArrowheads="1" noChangeShapeType="1" noTextEdit="1"/>
              </p:cNvSpPr>
              <p:nvPr>
                <p:ph idx="1"/>
              </p:nvPr>
            </p:nvSpPr>
            <p:spPr>
              <a:xfrm>
                <a:off x="371093" y="2530601"/>
                <a:ext cx="6372607" cy="4205479"/>
              </a:xfrm>
              <a:blipFill>
                <a:blip r:embed="rId3"/>
                <a:stretch>
                  <a:fillRect l="-574" t="-1594"/>
                </a:stretch>
              </a:blipFill>
            </p:spPr>
            <p:txBody>
              <a:bodyPr/>
              <a:lstStyle/>
              <a:p>
                <a:r>
                  <a:rPr lang="es-BO">
                    <a:noFill/>
                  </a:rPr>
                  <a:t> </a:t>
                </a:r>
              </a:p>
            </p:txBody>
          </p:sp>
        </mc:Fallback>
      </mc:AlternateContent>
    </p:spTree>
    <p:extLst>
      <p:ext uri="{BB962C8B-B14F-4D97-AF65-F5344CB8AC3E}">
        <p14:creationId xmlns:p14="http://schemas.microsoft.com/office/powerpoint/2010/main" val="2086803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4" name="Rectangle 41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C5B1A16D-00BF-E89D-36CB-52D277DBC3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087" r="9090"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6" name="Rectangle 41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8" name="Rectangle 41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20" name="Rectangle 41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020CA5FB-29C0-A068-3F4A-EF6995E25F04}"/>
              </a:ext>
            </a:extLst>
          </p:cNvPr>
          <p:cNvSpPr>
            <a:spLocks noGrp="1"/>
          </p:cNvSpPr>
          <p:nvPr>
            <p:ph type="title"/>
          </p:nvPr>
        </p:nvSpPr>
        <p:spPr>
          <a:xfrm>
            <a:off x="371094" y="1161288"/>
            <a:ext cx="3438144" cy="1124712"/>
          </a:xfrm>
        </p:spPr>
        <p:txBody>
          <a:bodyPr anchor="b">
            <a:normAutofit/>
          </a:bodyPr>
          <a:lstStyle/>
          <a:p>
            <a:r>
              <a:rPr lang="es-BO" sz="3200" dirty="0">
                <a:solidFill>
                  <a:srgbClr val="C55A11"/>
                </a:solidFill>
              </a:rPr>
              <a:t>Algoritmos y modelos</a:t>
            </a:r>
          </a:p>
        </p:txBody>
      </p:sp>
      <p:sp>
        <p:nvSpPr>
          <p:cNvPr id="9" name="Content Placeholder 2">
            <a:extLst>
              <a:ext uri="{FF2B5EF4-FFF2-40B4-BE49-F238E27FC236}">
                <a16:creationId xmlns:a16="http://schemas.microsoft.com/office/drawing/2014/main" id="{341EF0BA-F173-4792-C8CC-F60C0D5B094C}"/>
              </a:ext>
            </a:extLst>
          </p:cNvPr>
          <p:cNvSpPr>
            <a:spLocks noGrp="1"/>
          </p:cNvSpPr>
          <p:nvPr>
            <p:ph idx="1"/>
          </p:nvPr>
        </p:nvSpPr>
        <p:spPr>
          <a:xfrm>
            <a:off x="371093" y="2530601"/>
            <a:ext cx="7302247" cy="4144519"/>
          </a:xfrm>
        </p:spPr>
        <p:txBody>
          <a:bodyPr anchor="t">
            <a:normAutofit/>
          </a:bodyPr>
          <a:lstStyle/>
          <a:p>
            <a:pPr marL="0" indent="0">
              <a:lnSpc>
                <a:spcPct val="100000"/>
              </a:lnSpc>
              <a:spcBef>
                <a:spcPts val="0"/>
              </a:spcBef>
              <a:buNone/>
            </a:pPr>
            <a:r>
              <a:rPr lang="es-ES" sz="1800" dirty="0">
                <a:solidFill>
                  <a:srgbClr val="C55A11"/>
                </a:solidFill>
              </a:rPr>
              <a:t>Algoritmo: </a:t>
            </a:r>
            <a:r>
              <a:rPr lang="es-ES" sz="1800" dirty="0">
                <a:solidFill>
                  <a:schemeClr val="bg1"/>
                </a:solidFill>
              </a:rPr>
              <a:t>Serie de pasos o instrucciones lógicas que se utilizan para realizar una tarea específica. </a:t>
            </a:r>
          </a:p>
          <a:p>
            <a:pPr marL="0" indent="0">
              <a:lnSpc>
                <a:spcPct val="100000"/>
              </a:lnSpc>
              <a:spcBef>
                <a:spcPts val="0"/>
              </a:spcBef>
              <a:buNone/>
            </a:pPr>
            <a:endParaRPr lang="es-ES" sz="1800" dirty="0">
              <a:solidFill>
                <a:schemeClr val="bg1"/>
              </a:solidFill>
            </a:endParaRPr>
          </a:p>
          <a:p>
            <a:pPr marL="0" indent="0">
              <a:lnSpc>
                <a:spcPct val="100000"/>
              </a:lnSpc>
              <a:spcBef>
                <a:spcPts val="0"/>
              </a:spcBef>
              <a:buNone/>
            </a:pPr>
            <a:r>
              <a:rPr lang="es-ES" sz="1600" dirty="0">
                <a:solidFill>
                  <a:schemeClr val="bg2">
                    <a:lumMod val="90000"/>
                  </a:schemeClr>
                </a:solidFill>
                <a:latin typeface="Lucida Console" panose="020B0609040504020204" pitchFamily="49" charset="0"/>
              </a:rPr>
              <a:t>Output: </a:t>
            </a:r>
            <a:r>
              <a:rPr lang="es-ES" sz="1600" dirty="0">
                <a:solidFill>
                  <a:srgbClr val="FF0000"/>
                </a:solidFill>
                <a:latin typeface="Lucida Console" panose="020B0609040504020204" pitchFamily="49" charset="0"/>
              </a:rPr>
              <a:t>salario</a:t>
            </a:r>
          </a:p>
          <a:p>
            <a:pPr marL="0" indent="0">
              <a:lnSpc>
                <a:spcPct val="100000"/>
              </a:lnSpc>
              <a:spcBef>
                <a:spcPts val="0"/>
              </a:spcBef>
              <a:buNone/>
            </a:pPr>
            <a:r>
              <a:rPr lang="es-ES" sz="1600" dirty="0">
                <a:solidFill>
                  <a:schemeClr val="bg2">
                    <a:lumMod val="90000"/>
                  </a:schemeClr>
                </a:solidFill>
                <a:latin typeface="Lucida Console" panose="020B0609040504020204" pitchFamily="49" charset="0"/>
              </a:rPr>
              <a:t>Input: </a:t>
            </a:r>
            <a:r>
              <a:rPr lang="es-ES" sz="1600" dirty="0">
                <a:solidFill>
                  <a:srgbClr val="7030A0"/>
                </a:solidFill>
                <a:latin typeface="Lucida Console" panose="020B0609040504020204" pitchFamily="49" charset="0"/>
              </a:rPr>
              <a:t>edad, experiencia, educación</a:t>
            </a:r>
          </a:p>
          <a:p>
            <a:pPr marL="0" indent="0">
              <a:lnSpc>
                <a:spcPct val="100000"/>
              </a:lnSpc>
              <a:spcBef>
                <a:spcPts val="0"/>
              </a:spcBef>
              <a:buNone/>
            </a:pPr>
            <a:r>
              <a:rPr lang="es-ES" sz="1600" dirty="0" err="1">
                <a:solidFill>
                  <a:srgbClr val="00B050"/>
                </a:solidFill>
                <a:latin typeface="Lucida Console" panose="020B0609040504020204" pitchFamily="49" charset="0"/>
              </a:rPr>
              <a:t>if</a:t>
            </a:r>
            <a:r>
              <a:rPr lang="es-ES" sz="1600" dirty="0">
                <a:solidFill>
                  <a:schemeClr val="bg1"/>
                </a:solidFill>
                <a:latin typeface="Lucida Console" panose="020B0609040504020204" pitchFamily="49" charset="0"/>
              </a:rPr>
              <a:t> </a:t>
            </a:r>
            <a:r>
              <a:rPr lang="es-ES" sz="1600" dirty="0">
                <a:solidFill>
                  <a:srgbClr val="00B050"/>
                </a:solidFill>
                <a:latin typeface="Lucida Console" panose="020B0609040504020204" pitchFamily="49" charset="0"/>
              </a:rPr>
              <a:t>edad &gt; 6</a:t>
            </a:r>
          </a:p>
          <a:p>
            <a:pPr marL="342900" indent="0">
              <a:lnSpc>
                <a:spcPct val="100000"/>
              </a:lnSpc>
              <a:spcBef>
                <a:spcPts val="0"/>
              </a:spcBef>
              <a:buNone/>
            </a:pPr>
            <a:r>
              <a:rPr lang="es-ES" sz="1600" dirty="0" err="1">
                <a:solidFill>
                  <a:srgbClr val="FFC000"/>
                </a:solidFill>
                <a:latin typeface="Lucida Console" panose="020B0609040504020204" pitchFamily="49" charset="0"/>
              </a:rPr>
              <a:t>for</a:t>
            </a:r>
            <a:r>
              <a:rPr lang="es-ES" sz="1600" dirty="0">
                <a:solidFill>
                  <a:schemeClr val="bg1"/>
                </a:solidFill>
                <a:latin typeface="Lucida Console" panose="020B0609040504020204" pitchFamily="49" charset="0"/>
              </a:rPr>
              <a:t> </a:t>
            </a:r>
            <a:r>
              <a:rPr lang="es-ES" sz="1600" dirty="0">
                <a:solidFill>
                  <a:srgbClr val="FFC000"/>
                </a:solidFill>
                <a:latin typeface="Lucida Console" panose="020B0609040504020204" pitchFamily="49" charset="0"/>
              </a:rPr>
              <a:t>(edad) t = 1:n</a:t>
            </a:r>
          </a:p>
          <a:p>
            <a:pPr marL="631825" indent="0">
              <a:lnSpc>
                <a:spcPct val="100000"/>
              </a:lnSpc>
              <a:spcBef>
                <a:spcPts val="0"/>
              </a:spcBef>
              <a:buNone/>
            </a:pPr>
            <a:r>
              <a:rPr lang="es-ES" sz="1600" dirty="0">
                <a:solidFill>
                  <a:srgbClr val="7030A0"/>
                </a:solidFill>
                <a:latin typeface="Lucida Console" panose="020B0609040504020204" pitchFamily="49" charset="0"/>
              </a:rPr>
              <a:t>educación(t)  = </a:t>
            </a:r>
            <a:r>
              <a:rPr lang="es-ES" sz="1600" i="1" dirty="0">
                <a:solidFill>
                  <a:srgbClr val="7030A0"/>
                </a:solidFill>
                <a:latin typeface="Lucida Console" panose="020B0609040504020204" pitchFamily="49" charset="0"/>
              </a:rPr>
              <a:t>f</a:t>
            </a:r>
            <a:r>
              <a:rPr lang="es-ES" sz="1600" dirty="0">
                <a:solidFill>
                  <a:srgbClr val="7030A0"/>
                </a:solidFill>
                <a:latin typeface="Lucida Console" panose="020B0609040504020204" pitchFamily="49" charset="0"/>
              </a:rPr>
              <a:t>(estudios)</a:t>
            </a:r>
          </a:p>
          <a:p>
            <a:pPr marL="631825" indent="0">
              <a:lnSpc>
                <a:spcPct val="100000"/>
              </a:lnSpc>
              <a:spcBef>
                <a:spcPts val="0"/>
              </a:spcBef>
              <a:buNone/>
            </a:pPr>
            <a:r>
              <a:rPr lang="es-ES" sz="1600" dirty="0">
                <a:solidFill>
                  <a:schemeClr val="bg1"/>
                </a:solidFill>
                <a:latin typeface="Lucida Console" panose="020B0609040504020204" pitchFamily="49" charset="0"/>
              </a:rPr>
              <a:t>	</a:t>
            </a:r>
            <a:r>
              <a:rPr lang="es-ES" sz="1600" dirty="0" err="1">
                <a:solidFill>
                  <a:srgbClr val="FF00FF"/>
                </a:solidFill>
                <a:latin typeface="Lucida Console" panose="020B0609040504020204" pitchFamily="49" charset="0"/>
              </a:rPr>
              <a:t>while</a:t>
            </a:r>
            <a:r>
              <a:rPr lang="es-ES" sz="1600" dirty="0">
                <a:solidFill>
                  <a:srgbClr val="FF00FF"/>
                </a:solidFill>
                <a:latin typeface="Lucida Console" panose="020B0609040504020204" pitchFamily="49" charset="0"/>
              </a:rPr>
              <a:t> (educación &amp; edad) &gt; aceptable</a:t>
            </a:r>
          </a:p>
          <a:p>
            <a:pPr marL="685800" indent="0">
              <a:lnSpc>
                <a:spcPct val="100000"/>
              </a:lnSpc>
              <a:spcBef>
                <a:spcPts val="0"/>
              </a:spcBef>
              <a:buNone/>
              <a:tabLst>
                <a:tab pos="1317625" algn="l"/>
              </a:tabLst>
            </a:pPr>
            <a:r>
              <a:rPr lang="es-ES" sz="1600" dirty="0">
                <a:solidFill>
                  <a:schemeClr val="bg1"/>
                </a:solidFill>
                <a:latin typeface="Lucida Console" panose="020B0609040504020204" pitchFamily="49" charset="0"/>
              </a:rPr>
              <a:t>	</a:t>
            </a:r>
            <a:r>
              <a:rPr lang="es-ES" sz="1600" dirty="0" err="1">
                <a:solidFill>
                  <a:srgbClr val="00B0F0"/>
                </a:solidFill>
                <a:latin typeface="Lucida Console" panose="020B0609040504020204" pitchFamily="49" charset="0"/>
              </a:rPr>
              <a:t>for</a:t>
            </a:r>
            <a:r>
              <a:rPr lang="es-ES" sz="1600" dirty="0">
                <a:solidFill>
                  <a:srgbClr val="00B0F0"/>
                </a:solidFill>
                <a:latin typeface="Lucida Console" panose="020B0609040504020204" pitchFamily="49" charset="0"/>
              </a:rPr>
              <a:t> (años) e = 1:m </a:t>
            </a:r>
          </a:p>
          <a:p>
            <a:pPr marL="685800" indent="0">
              <a:lnSpc>
                <a:spcPct val="100000"/>
              </a:lnSpc>
              <a:spcBef>
                <a:spcPts val="0"/>
              </a:spcBef>
              <a:buNone/>
              <a:tabLst>
                <a:tab pos="1317625" algn="l"/>
                <a:tab pos="1660525" algn="l"/>
              </a:tabLst>
            </a:pPr>
            <a:r>
              <a:rPr lang="es-ES" sz="1600" dirty="0">
                <a:solidFill>
                  <a:schemeClr val="bg1"/>
                </a:solidFill>
                <a:latin typeface="Lucida Console" panose="020B0609040504020204" pitchFamily="49" charset="0"/>
              </a:rPr>
              <a:t>		</a:t>
            </a:r>
            <a:r>
              <a:rPr lang="es-ES" sz="1600" dirty="0">
                <a:solidFill>
                  <a:srgbClr val="7030A0"/>
                </a:solidFill>
                <a:latin typeface="Lucida Console" panose="020B0609040504020204" pitchFamily="49" charset="0"/>
              </a:rPr>
              <a:t>experiencia = e</a:t>
            </a:r>
          </a:p>
          <a:p>
            <a:pPr marL="685800" indent="0">
              <a:lnSpc>
                <a:spcPct val="100000"/>
              </a:lnSpc>
              <a:spcBef>
                <a:spcPts val="0"/>
              </a:spcBef>
              <a:buNone/>
              <a:tabLst>
                <a:tab pos="1317625" algn="l"/>
                <a:tab pos="1660525" algn="l"/>
              </a:tabLst>
            </a:pPr>
            <a:r>
              <a:rPr lang="es-ES" sz="1600" dirty="0">
                <a:solidFill>
                  <a:schemeClr val="bg1"/>
                </a:solidFill>
                <a:latin typeface="Lucida Console" panose="020B0609040504020204" pitchFamily="49" charset="0"/>
              </a:rPr>
              <a:t>	</a:t>
            </a:r>
            <a:r>
              <a:rPr lang="es-ES" sz="1600" dirty="0" err="1">
                <a:solidFill>
                  <a:srgbClr val="00B0F0"/>
                </a:solidFill>
                <a:latin typeface="Lucida Console" panose="020B0609040504020204" pitchFamily="49" charset="0"/>
              </a:rPr>
              <a:t>end</a:t>
            </a:r>
            <a:endParaRPr lang="es-ES" sz="1600" dirty="0">
              <a:solidFill>
                <a:srgbClr val="00B0F0"/>
              </a:solidFill>
              <a:latin typeface="Lucida Console" panose="020B0609040504020204" pitchFamily="49" charset="0"/>
            </a:endParaRPr>
          </a:p>
          <a:p>
            <a:pPr marL="1089025" indent="0">
              <a:lnSpc>
                <a:spcPct val="100000"/>
              </a:lnSpc>
              <a:spcBef>
                <a:spcPts val="0"/>
              </a:spcBef>
              <a:buNone/>
              <a:tabLst>
                <a:tab pos="1317625" algn="l"/>
                <a:tab pos="1660525" algn="l"/>
              </a:tabLst>
            </a:pPr>
            <a:r>
              <a:rPr lang="es-ES" sz="1600" dirty="0">
                <a:solidFill>
                  <a:srgbClr val="FF0000"/>
                </a:solidFill>
                <a:latin typeface="Lucida Console" panose="020B0609040504020204" pitchFamily="49" charset="0"/>
              </a:rPr>
              <a:t>salario(t) </a:t>
            </a:r>
            <a:r>
              <a:rPr lang="es-ES" sz="1600" dirty="0">
                <a:solidFill>
                  <a:schemeClr val="bg2">
                    <a:lumMod val="90000"/>
                  </a:schemeClr>
                </a:solidFill>
                <a:latin typeface="Lucida Console" panose="020B0609040504020204" pitchFamily="49" charset="0"/>
              </a:rPr>
              <a:t>=  𝑓(</a:t>
            </a:r>
            <a:r>
              <a:rPr lang="es-ES" sz="1600" dirty="0">
                <a:solidFill>
                  <a:srgbClr val="7030A0"/>
                </a:solidFill>
                <a:latin typeface="Lucida Console" panose="020B0609040504020204" pitchFamily="49" charset="0"/>
              </a:rPr>
              <a:t>educación, edad, experiencia</a:t>
            </a:r>
            <a:r>
              <a:rPr lang="es-ES" sz="1600" dirty="0">
                <a:solidFill>
                  <a:schemeClr val="bg2">
                    <a:lumMod val="90000"/>
                  </a:schemeClr>
                </a:solidFill>
                <a:latin typeface="Lucida Console" panose="020B0609040504020204" pitchFamily="49" charset="0"/>
              </a:rPr>
              <a:t>;𝚯)</a:t>
            </a:r>
          </a:p>
          <a:p>
            <a:pPr marL="914400" indent="0">
              <a:lnSpc>
                <a:spcPct val="100000"/>
              </a:lnSpc>
              <a:spcBef>
                <a:spcPts val="0"/>
              </a:spcBef>
              <a:buNone/>
              <a:tabLst>
                <a:tab pos="1317625" algn="l"/>
                <a:tab pos="1660525" algn="l"/>
              </a:tabLst>
            </a:pPr>
            <a:r>
              <a:rPr lang="es-ES" sz="1600" dirty="0" err="1">
                <a:solidFill>
                  <a:srgbClr val="FF00FF"/>
                </a:solidFill>
                <a:latin typeface="Lucida Console" panose="020B0609040504020204" pitchFamily="49" charset="0"/>
              </a:rPr>
              <a:t>end</a:t>
            </a:r>
            <a:endParaRPr lang="es-ES" sz="1600" dirty="0">
              <a:solidFill>
                <a:srgbClr val="FF00FF"/>
              </a:solidFill>
              <a:latin typeface="Lucida Console" panose="020B0609040504020204" pitchFamily="49" charset="0"/>
            </a:endParaRPr>
          </a:p>
          <a:p>
            <a:pPr marL="342900" indent="0">
              <a:lnSpc>
                <a:spcPct val="100000"/>
              </a:lnSpc>
              <a:spcBef>
                <a:spcPts val="0"/>
              </a:spcBef>
              <a:buNone/>
              <a:tabLst>
                <a:tab pos="174625" algn="l"/>
                <a:tab pos="1317625" algn="l"/>
                <a:tab pos="1660525" algn="l"/>
              </a:tabLst>
            </a:pPr>
            <a:r>
              <a:rPr lang="es-ES" sz="1600" dirty="0" err="1">
                <a:solidFill>
                  <a:srgbClr val="FFC000"/>
                </a:solidFill>
                <a:latin typeface="Lucida Console" panose="020B0609040504020204" pitchFamily="49" charset="0"/>
              </a:rPr>
              <a:t>end</a:t>
            </a:r>
            <a:endParaRPr lang="es-ES" sz="1600" dirty="0">
              <a:solidFill>
                <a:srgbClr val="FFC000"/>
              </a:solidFill>
              <a:latin typeface="Lucida Console" panose="020B0609040504020204" pitchFamily="49" charset="0"/>
            </a:endParaRPr>
          </a:p>
          <a:p>
            <a:pPr marL="0" indent="0">
              <a:lnSpc>
                <a:spcPct val="100000"/>
              </a:lnSpc>
              <a:spcBef>
                <a:spcPts val="0"/>
              </a:spcBef>
              <a:buNone/>
              <a:tabLst>
                <a:tab pos="1317625" algn="l"/>
                <a:tab pos="1660525" algn="l"/>
              </a:tabLst>
            </a:pPr>
            <a:r>
              <a:rPr lang="es-ES" sz="1600" dirty="0" err="1">
                <a:solidFill>
                  <a:srgbClr val="00B050"/>
                </a:solidFill>
                <a:latin typeface="Lucida Console" panose="020B0609040504020204" pitchFamily="49" charset="0"/>
              </a:rPr>
              <a:t>end</a:t>
            </a:r>
            <a:endParaRPr lang="es-ES" sz="2000" dirty="0">
              <a:solidFill>
                <a:schemeClr val="bg1"/>
              </a:solidFill>
            </a:endParaRPr>
          </a:p>
          <a:p>
            <a:pPr marL="685800" indent="0">
              <a:lnSpc>
                <a:spcPct val="100000"/>
              </a:lnSpc>
              <a:spcBef>
                <a:spcPts val="0"/>
              </a:spcBef>
              <a:buNone/>
              <a:tabLst>
                <a:tab pos="1317625" algn="l"/>
              </a:tabLst>
            </a:pPr>
            <a:endParaRPr lang="es-BO" sz="1200" dirty="0">
              <a:solidFill>
                <a:schemeClr val="bg1"/>
              </a:solidFill>
            </a:endParaRPr>
          </a:p>
        </p:txBody>
      </p:sp>
    </p:spTree>
    <p:extLst>
      <p:ext uri="{BB962C8B-B14F-4D97-AF65-F5344CB8AC3E}">
        <p14:creationId xmlns:p14="http://schemas.microsoft.com/office/powerpoint/2010/main" val="22891640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6.1.4122"/>
  <p:tag name="SLIDO_PRESENTATION_ID" val="00000000-0000-0000-0000-000000000000"/>
  <p:tag name="SLIDO_EVENT_UUID" val="a1ffbdd1-63a9-4fef-9a4a-09b1e381b39f"/>
  <p:tag name="SLIDO_EVENT_SECTION_UUID" val="9b8d9f9b-6124-4dde-98ff-5d4dd10a688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3353</TotalTime>
  <Words>5147</Words>
  <Application>Microsoft Office PowerPoint</Application>
  <PresentationFormat>Widescreen</PresentationFormat>
  <Paragraphs>661</Paragraphs>
  <Slides>68</Slides>
  <Notes>13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68</vt:i4>
      </vt:variant>
    </vt:vector>
  </HeadingPairs>
  <TitlesOfParts>
    <vt:vector size="85" baseType="lpstr">
      <vt:lpstr>Agency FB</vt:lpstr>
      <vt:lpstr>arial</vt:lpstr>
      <vt:lpstr>arial</vt:lpstr>
      <vt:lpstr>Arial Nova Cond</vt:lpstr>
      <vt:lpstr>Calibri</vt:lpstr>
      <vt:lpstr>Calibri Light</vt:lpstr>
      <vt:lpstr>Cambria Math</vt:lpstr>
      <vt:lpstr>Courier New</vt:lpstr>
      <vt:lpstr>Google Sans</vt:lpstr>
      <vt:lpstr>Impact</vt:lpstr>
      <vt:lpstr>KaTeX_Main</vt:lpstr>
      <vt:lpstr>KaTeX_Math</vt:lpstr>
      <vt:lpstr>Lucida Console</vt:lpstr>
      <vt:lpstr>Roboto</vt:lpstr>
      <vt:lpstr>Söhne</vt:lpstr>
      <vt:lpstr>Wingdings</vt:lpstr>
      <vt:lpstr>Office Theme</vt:lpstr>
      <vt:lpstr>Aplicaciones de Inteligencia Artificial en Economía y Finanzas</vt:lpstr>
      <vt:lpstr>Contenido</vt:lpstr>
      <vt:lpstr>Aprendizaje automático  Machine learning </vt:lpstr>
      <vt:lpstr>Aprendizaje automático (Machine learning)</vt:lpstr>
      <vt:lpstr>Aprendizaje automático (Machine learning)</vt:lpstr>
      <vt:lpstr>PowerPoint Presentation</vt:lpstr>
      <vt:lpstr>PowerPoint Presentation</vt:lpstr>
      <vt:lpstr>Algoritmos y modelos</vt:lpstr>
      <vt:lpstr>Algoritmos y modelos</vt:lpstr>
      <vt:lpstr>Algoritmos y modelos</vt:lpstr>
      <vt:lpstr>¿Cuál es la diferencia entre machine learning y econometría?</vt:lpstr>
      <vt:lpstr>Econometría y machine learning</vt:lpstr>
      <vt:lpstr>Econometría y machine learning</vt:lpstr>
      <vt:lpstr>Econometría y machine learning</vt:lpstr>
      <vt:lpstr>Econometría y machine learning</vt:lpstr>
      <vt:lpstr>Econometría y machine learning</vt:lpstr>
      <vt:lpstr>Econometría y machine learning</vt:lpstr>
      <vt:lpstr>Machine learning y evaluación de impacto</vt:lpstr>
      <vt:lpstr>Aprendizaje supervisado, aprendizaje no supervisado, y principales modelos de machine learning</vt:lpstr>
      <vt:lpstr>Datos etiquetados y datos no etiquetados</vt:lpstr>
      <vt:lpstr>Datos etiquetados y datos no etiquetados</vt:lpstr>
      <vt:lpstr>Datos etiquetados y datos no etiquetados</vt:lpstr>
      <vt:lpstr>Métricas de evaluación </vt:lpstr>
      <vt:lpstr>Métricas de evaluación: clasificación   </vt:lpstr>
      <vt:lpstr>Métricas de evaluación basadas en la matriz de confusión </vt:lpstr>
      <vt:lpstr>Métricas de evaluación: clasificación   </vt:lpstr>
      <vt:lpstr>Métricas de evaluación: clasificación   </vt:lpstr>
      <vt:lpstr>PowerPoint Presentation</vt:lpstr>
      <vt:lpstr>Métricas de evaluación: clasificación   </vt:lpstr>
      <vt:lpstr>Métricas de evaluación: regresión  </vt:lpstr>
      <vt:lpstr>Aprendizaje supervisado</vt:lpstr>
      <vt:lpstr>Aprendizaje supervisado</vt:lpstr>
      <vt:lpstr>Aprendizaje supervisado: Redes elásticas (elastic nets)</vt:lpstr>
      <vt:lpstr>Aprendizaje supervisado: Redes elásticas (elastic nets)</vt:lpstr>
      <vt:lpstr>Aprendizaje supervisado: Máquinas de soporte vectorial </vt:lpstr>
      <vt:lpstr>Aprendizaje supervisado: Máquinas de soporte vectorial </vt:lpstr>
      <vt:lpstr>Aprendizaje supervisado: Máquinas de soporte vectorial </vt:lpstr>
      <vt:lpstr>Aprendizaje supervisado: Máquinas de soporte vectorial </vt:lpstr>
      <vt:lpstr>Aprendizaje supervisado: Máquinas de soporte vectorial </vt:lpstr>
      <vt:lpstr>Aprendizaje no supervisado</vt:lpstr>
      <vt:lpstr>Aprendizaje no supervisado</vt:lpstr>
      <vt:lpstr>Aprendizaje no supervisado</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Aplicaciones de ML en economía y finanzas</vt:lpstr>
      <vt:lpstr>Nuevos desarrollos en ML para lidiar con los problemas éticos </vt:lpstr>
      <vt:lpstr>Nuevos desarrollos en ML para lidiar con los problemas éticos </vt:lpstr>
      <vt:lpstr>Nuevos desarrollos en ML para lidiar con los problemas éticos </vt:lpstr>
      <vt:lpstr>Nuevos desarrollos en ML para lidiar con los problemas éticos </vt:lpstr>
      <vt:lpstr>Práctica: pasos de análisis de aprendizaje supervisado con Redes elásticas (elastic nets)</vt:lpstr>
      <vt:lpstr>Resultados del análisis de aprendizaje supervisado para fraudes con redes elásticas (elastic nets) y SVM</vt:lpstr>
      <vt:lpstr>Resultados del análisis de aprendizaje supervisado para fraudes con redes elásticas (elastic nets) y SVM</vt:lpstr>
      <vt:lpstr>Práctica: pasos de análisis de aprendizaje supervisado con Redes elásticas (elastic nets)</vt:lpstr>
      <vt:lpstr>Práctica: pasos de análisis de aprendizaje supervisado con Redes elásticas (elastic nets)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Aplicaciones de Inteligencia Artificial en Economía y Finanzas</dc:title>
  <dc:creator>Rolando Gonzales Martinez</dc:creator>
  <cp:lastModifiedBy>Rolando Gonzales Martinez</cp:lastModifiedBy>
  <cp:revision>127</cp:revision>
  <dcterms:created xsi:type="dcterms:W3CDTF">2023-07-16T11:55:00Z</dcterms:created>
  <dcterms:modified xsi:type="dcterms:W3CDTF">2023-08-25T10:17:54Z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1.6.1.4122</vt:lpwstr>
  </property>
</Properties>
</file>